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68"/>
  </p:notesMasterIdLst>
  <p:sldIdLst>
    <p:sldId id="256" r:id="rId2"/>
    <p:sldId id="270" r:id="rId3"/>
    <p:sldId id="264" r:id="rId4"/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7" r:id="rId13"/>
    <p:sldId id="279" r:id="rId14"/>
    <p:sldId id="280" r:id="rId15"/>
    <p:sldId id="452" r:id="rId16"/>
    <p:sldId id="269" r:id="rId17"/>
    <p:sldId id="397" r:id="rId18"/>
    <p:sldId id="308" r:id="rId19"/>
    <p:sldId id="398" r:id="rId20"/>
    <p:sldId id="400" r:id="rId21"/>
    <p:sldId id="399" r:id="rId22"/>
    <p:sldId id="401" r:id="rId23"/>
    <p:sldId id="342" r:id="rId24"/>
    <p:sldId id="267" r:id="rId25"/>
    <p:sldId id="275" r:id="rId26"/>
    <p:sldId id="451" r:id="rId27"/>
    <p:sldId id="456" r:id="rId28"/>
    <p:sldId id="457" r:id="rId29"/>
    <p:sldId id="465" r:id="rId30"/>
    <p:sldId id="266" r:id="rId31"/>
    <p:sldId id="386" r:id="rId32"/>
    <p:sldId id="387" r:id="rId33"/>
    <p:sldId id="388" r:id="rId34"/>
    <p:sldId id="385" r:id="rId35"/>
    <p:sldId id="445" r:id="rId36"/>
    <p:sldId id="274" r:id="rId37"/>
    <p:sldId id="290" r:id="rId38"/>
    <p:sldId id="309" r:id="rId39"/>
    <p:sldId id="449" r:id="rId40"/>
    <p:sldId id="356" r:id="rId41"/>
    <p:sldId id="291" r:id="rId42"/>
    <p:sldId id="271" r:id="rId43"/>
    <p:sldId id="317" r:id="rId44"/>
    <p:sldId id="318" r:id="rId45"/>
    <p:sldId id="319" r:id="rId46"/>
    <p:sldId id="346" r:id="rId47"/>
    <p:sldId id="321" r:id="rId48"/>
    <p:sldId id="442" r:id="rId49"/>
    <p:sldId id="409" r:id="rId50"/>
    <p:sldId id="410" r:id="rId51"/>
    <p:sldId id="412" r:id="rId52"/>
    <p:sldId id="413" r:id="rId53"/>
    <p:sldId id="414" r:id="rId54"/>
    <p:sldId id="415" r:id="rId55"/>
    <p:sldId id="416" r:id="rId56"/>
    <p:sldId id="417" r:id="rId57"/>
    <p:sldId id="444" r:id="rId58"/>
    <p:sldId id="418" r:id="rId59"/>
    <p:sldId id="419" r:id="rId60"/>
    <p:sldId id="420" r:id="rId61"/>
    <p:sldId id="424" r:id="rId62"/>
    <p:sldId id="447" r:id="rId63"/>
    <p:sldId id="466" r:id="rId64"/>
    <p:sldId id="436" r:id="rId65"/>
    <p:sldId id="437" r:id="rId66"/>
    <p:sldId id="44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0A62"/>
    <a:srgbClr val="1A040A"/>
    <a:srgbClr val="245A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4" d="100"/>
          <a:sy n="174" d="100"/>
        </p:scale>
        <p:origin x="14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9BE5C-4CCE-4308-9856-5576BE42FD22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4CA79-EAF9-4F46-8A9E-980A9E07CB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92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4CA79-EAF9-4F46-8A9E-980A9E07CB6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6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2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29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867415A-2671-4649-B2D9-98B49009B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150"/>
            <a:ext cx="9144000" cy="824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60C7A1-7453-4D36-B9C1-F996454FDC67}"/>
              </a:ext>
            </a:extLst>
          </p:cNvPr>
          <p:cNvSpPr/>
          <p:nvPr userDrawn="1"/>
        </p:nvSpPr>
        <p:spPr>
          <a:xfrm>
            <a:off x="0" y="6389077"/>
            <a:ext cx="9144000" cy="468923"/>
          </a:xfrm>
          <a:prstGeom prst="rect">
            <a:avLst/>
          </a:prstGeom>
          <a:solidFill>
            <a:srgbClr val="3C0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dirty="0"/>
              <a:t>		   </a:t>
            </a:r>
            <a:r>
              <a:rPr lang="fr-FR" sz="1200" dirty="0"/>
              <a:t>Sylvain Azarian – F4GKR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57" y="-4150"/>
            <a:ext cx="7886700" cy="824766"/>
          </a:xfrm>
        </p:spPr>
        <p:txBody>
          <a:bodyPr/>
          <a:lstStyle>
            <a:lvl1pPr>
              <a:defRPr lang="fr-FR" sz="5400" b="1" kern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384DE25-B74C-4A51-A5CA-1D68EBE10E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5" y="6458737"/>
            <a:ext cx="912569" cy="329601"/>
          </a:xfrm>
          <a:prstGeom prst="rect">
            <a:avLst/>
          </a:prstGeom>
        </p:spPr>
      </p:pic>
      <p:pic>
        <p:nvPicPr>
          <p:cNvPr id="7174" name="Picture 6" descr="https://licensebuttons.net/l/by-sa/3.0/88x31.png">
            <a:extLst>
              <a:ext uri="{FF2B5EF4-FFF2-40B4-BE49-F238E27FC236}">
                <a16:creationId xmlns:a16="http://schemas.microsoft.com/office/drawing/2014/main" id="{E219737F-E402-4B5D-AD02-142DF1075B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647589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9E313D1-5538-4324-B04A-A085198B8AE7}"/>
              </a:ext>
            </a:extLst>
          </p:cNvPr>
          <p:cNvCxnSpPr/>
          <p:nvPr userDrawn="1"/>
        </p:nvCxnSpPr>
        <p:spPr>
          <a:xfrm>
            <a:off x="-6350" y="6394450"/>
            <a:ext cx="6546850" cy="0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3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245A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A576E-9723-480E-B5D7-5F7FFA8D5DF3}"/>
              </a:ext>
            </a:extLst>
          </p:cNvPr>
          <p:cNvSpPr/>
          <p:nvPr userDrawn="1"/>
        </p:nvSpPr>
        <p:spPr>
          <a:xfrm>
            <a:off x="0" y="6389077"/>
            <a:ext cx="9144000" cy="468923"/>
          </a:xfrm>
          <a:prstGeom prst="rect">
            <a:avLst/>
          </a:prstGeom>
          <a:solidFill>
            <a:srgbClr val="3C0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dirty="0"/>
              <a:t>		   </a:t>
            </a:r>
            <a:r>
              <a:rPr lang="fr-FR" sz="1200" dirty="0"/>
              <a:t>Sylvain Azarian – F4GKR 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DC60345-83FF-491C-9A5F-3D86B51CE5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5" y="6458737"/>
            <a:ext cx="912569" cy="329601"/>
          </a:xfrm>
          <a:prstGeom prst="rect">
            <a:avLst/>
          </a:prstGeom>
        </p:spPr>
      </p:pic>
      <p:pic>
        <p:nvPicPr>
          <p:cNvPr id="14" name="Picture 6" descr="https://licensebuttons.net/l/by-sa/3.0/88x31.png">
            <a:extLst>
              <a:ext uri="{FF2B5EF4-FFF2-40B4-BE49-F238E27FC236}">
                <a16:creationId xmlns:a16="http://schemas.microsoft.com/office/drawing/2014/main" id="{0CDAAA8E-352D-4BA5-ABB3-F35F602B86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647589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9A25C25-465A-4B5E-A327-4ADF6271E8CC}"/>
              </a:ext>
            </a:extLst>
          </p:cNvPr>
          <p:cNvCxnSpPr/>
          <p:nvPr userDrawn="1"/>
        </p:nvCxnSpPr>
        <p:spPr>
          <a:xfrm>
            <a:off x="-6350" y="6394450"/>
            <a:ext cx="6546850" cy="0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48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781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0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34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5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1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62C1-E100-4E8E-812F-FB2E4D82EBAA}" type="datetimeFigureOut">
              <a:rPr lang="fr-FR" smtClean="0"/>
              <a:t>24/03/2019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F491-729E-4A81-AF6D-B6EF957A81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21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ikikg.files.wordpress.com/2012/08/eztv645.jpg" TargetMode="External"/><Relationship Id="rId7" Type="http://schemas.openxmlformats.org/officeDocument/2006/relationships/image" Target="../media/image63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mikikg.files.wordpress.com/2012/08/e4000-block-diagram.jpg" TargetMode="External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FB0E599-4358-482B-8DAD-051A2BF9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0E3E3C-2BA5-4F4D-B4BD-004E65CFC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SDR : La radio logicielle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D71C71-9C68-4D75-BFAF-7664539EC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62500"/>
            <a:ext cx="6858000" cy="495300"/>
          </a:xfrm>
        </p:spPr>
        <p:txBody>
          <a:bodyPr/>
          <a:lstStyle/>
          <a:p>
            <a:r>
              <a:rPr lang="fr-FR" dirty="0">
                <a:solidFill>
                  <a:srgbClr val="FFFF00"/>
                </a:solidFill>
              </a:rPr>
              <a:t>Sylvain F4GKR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51D3E7-D4BA-4334-990F-D7078DE70A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3432" y="5751415"/>
            <a:ext cx="1697135" cy="612970"/>
          </a:xfrm>
          <a:prstGeom prst="rect">
            <a:avLst/>
          </a:prstGeom>
        </p:spPr>
      </p:pic>
      <p:pic>
        <p:nvPicPr>
          <p:cNvPr id="6" name="Picture 6" descr="https://licensebuttons.net/l/by-sa/3.0/88x31.png">
            <a:extLst>
              <a:ext uri="{FF2B5EF4-FFF2-40B4-BE49-F238E27FC236}">
                <a16:creationId xmlns:a16="http://schemas.microsoft.com/office/drawing/2014/main" id="{F8072AEB-80C3-4EDE-94BE-5BF11E524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647589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3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A114C-0951-452A-9B7E-E799CD2B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signal discret</a:t>
            </a:r>
          </a:p>
        </p:txBody>
      </p:sp>
      <p:sp>
        <p:nvSpPr>
          <p:cNvPr id="6" name="Rectangle : carré corné 5">
            <a:extLst>
              <a:ext uri="{FF2B5EF4-FFF2-40B4-BE49-F238E27FC236}">
                <a16:creationId xmlns:a16="http://schemas.microsoft.com/office/drawing/2014/main" id="{81F4F081-6E66-4518-9A17-4B8B3D328FEA}"/>
              </a:ext>
            </a:extLst>
          </p:cNvPr>
          <p:cNvSpPr/>
          <p:nvPr/>
        </p:nvSpPr>
        <p:spPr>
          <a:xfrm>
            <a:off x="4098676" y="1935176"/>
            <a:ext cx="1418253" cy="2437771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280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220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-80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F21C5DE1-8EE3-4FB7-A07A-2D6AFBA560BA}"/>
              </a:ext>
            </a:extLst>
          </p:cNvPr>
          <p:cNvSpPr/>
          <p:nvPr/>
        </p:nvSpPr>
        <p:spPr>
          <a:xfrm>
            <a:off x="3520182" y="2857045"/>
            <a:ext cx="578494" cy="381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8" descr="RÃ©sultat de recherche d'images pour &quot;metronome&quot;">
            <a:extLst>
              <a:ext uri="{FF2B5EF4-FFF2-40B4-BE49-F238E27FC236}">
                <a16:creationId xmlns:a16="http://schemas.microsoft.com/office/drawing/2014/main" id="{F1F54760-E03D-465D-8D3E-5E3993C2C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5790" y="2033605"/>
            <a:ext cx="902931" cy="9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36A364-BA7E-43DD-9641-604DFDA489DD}"/>
              </a:ext>
            </a:extLst>
          </p:cNvPr>
          <p:cNvSpPr/>
          <p:nvPr/>
        </p:nvSpPr>
        <p:spPr>
          <a:xfrm>
            <a:off x="3993306" y="2202011"/>
            <a:ext cx="1797894" cy="41989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FAACD47A-9C06-47C9-B581-213ED278DFA3}"/>
              </a:ext>
            </a:extLst>
          </p:cNvPr>
          <p:cNvCxnSpPr>
            <a:stCxn id="8" idx="1"/>
            <a:endCxn id="9" idx="3"/>
          </p:cNvCxnSpPr>
          <p:nvPr/>
        </p:nvCxnSpPr>
        <p:spPr>
          <a:xfrm rot="10800000">
            <a:off x="5791200" y="2411959"/>
            <a:ext cx="1354590" cy="731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Ã©sultat de recherche d'images pour &quot;adc sampling&quot;">
            <a:extLst>
              <a:ext uri="{FF2B5EF4-FFF2-40B4-BE49-F238E27FC236}">
                <a16:creationId xmlns:a16="http://schemas.microsoft.com/office/drawing/2014/main" id="{5D86929A-71A1-41BD-8BD0-E50F73CA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537" y="2226906"/>
            <a:ext cx="2378208" cy="154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639D7A-505A-4AA4-8828-5397E6A30DD4}"/>
              </a:ext>
            </a:extLst>
          </p:cNvPr>
          <p:cNvSpPr txBox="1"/>
          <p:nvPr/>
        </p:nvSpPr>
        <p:spPr>
          <a:xfrm>
            <a:off x="1167379" y="4799026"/>
            <a:ext cx="6920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Le « signal discret » n’est qu’une suite de nombre, représentant la tension mesurée à chaque « top » de l’horloge</a:t>
            </a:r>
          </a:p>
        </p:txBody>
      </p:sp>
    </p:spTree>
    <p:extLst>
      <p:ext uri="{BB962C8B-B14F-4D97-AF65-F5344CB8AC3E}">
        <p14:creationId xmlns:p14="http://schemas.microsoft.com/office/powerpoint/2010/main" val="4056316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F5926-C0DD-4A04-A1F5-E58E7BE5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Quizz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D84FCB-5842-4844-9736-5082C410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" y="1368425"/>
            <a:ext cx="8622030" cy="4351338"/>
          </a:xfrm>
        </p:spPr>
        <p:txBody>
          <a:bodyPr/>
          <a:lstStyle/>
          <a:p>
            <a:r>
              <a:rPr lang="fr-FR" dirty="0"/>
              <a:t>Quelle précision de mesure faut-il (sur le voltmètre)?</a:t>
            </a:r>
          </a:p>
          <a:p>
            <a:r>
              <a:rPr lang="fr-FR" dirty="0"/>
              <a:t>Faut-il que le métronome soit régulier ?</a:t>
            </a:r>
          </a:p>
          <a:p>
            <a:r>
              <a:rPr lang="fr-FR" dirty="0"/>
              <a:t>A quelle cadence faut-il régler le métronome ?</a:t>
            </a:r>
          </a:p>
          <a:p>
            <a:r>
              <a:rPr lang="fr-FR" dirty="0"/>
              <a:t>Quelle est la bonne fréquence pour la FI (fréquence intermédiaire)</a:t>
            </a:r>
          </a:p>
          <a:p>
            <a:r>
              <a:rPr lang="fr-FR" dirty="0"/>
              <a:t>C’est quoi « échantillonnage complexe » ? C’est quoi un « nombre réel »?</a:t>
            </a:r>
          </a:p>
        </p:txBody>
      </p:sp>
    </p:spTree>
    <p:extLst>
      <p:ext uri="{BB962C8B-B14F-4D97-AF65-F5344CB8AC3E}">
        <p14:creationId xmlns:p14="http://schemas.microsoft.com/office/powerpoint/2010/main" val="427345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368A8-3F9E-4CF4-9DDC-25C1CD42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Fréquence d’échantillonnage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7E10C2-5EC5-4B85-BCA4-246DD8F66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Quand ça plie et ça replie…</a:t>
            </a:r>
          </a:p>
        </p:txBody>
      </p:sp>
    </p:spTree>
    <p:extLst>
      <p:ext uri="{BB962C8B-B14F-4D97-AF65-F5344CB8AC3E}">
        <p14:creationId xmlns:p14="http://schemas.microsoft.com/office/powerpoint/2010/main" val="105045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5F8FF-CADB-4FB7-B376-806935D2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Signal périodique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0B83BB8-06DF-4326-9E48-483E4ACFD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73" y="1097858"/>
            <a:ext cx="8229600" cy="110872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Un signal est dit </a:t>
            </a:r>
            <a:r>
              <a:rPr lang="fr-FR" b="1" dirty="0"/>
              <a:t>périodique</a:t>
            </a:r>
            <a:r>
              <a:rPr lang="fr-FR" dirty="0"/>
              <a:t> si les variations de son amplitude se reproduisent régulièrement au bout d'une période </a:t>
            </a:r>
            <a:r>
              <a:rPr lang="fr-FR" b="1" i="1" dirty="0"/>
              <a:t>T</a:t>
            </a:r>
            <a:r>
              <a:rPr lang="fr-FR" dirty="0"/>
              <a:t> constante</a:t>
            </a:r>
          </a:p>
        </p:txBody>
      </p:sp>
      <p:pic>
        <p:nvPicPr>
          <p:cNvPr id="5" name="Picture 2" descr="Signal périodique.png">
            <a:extLst>
              <a:ext uri="{FF2B5EF4-FFF2-40B4-BE49-F238E27FC236}">
                <a16:creationId xmlns:a16="http://schemas.microsoft.com/office/drawing/2014/main" id="{18339F11-AB22-47A8-BBD9-558FFC31A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789" y="2348014"/>
            <a:ext cx="39014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f5zv.pagesperso-orange.fr/RADIO/RM/RM23/RM23B/RM23B03b.GIF">
            <a:extLst>
              <a:ext uri="{FF2B5EF4-FFF2-40B4-BE49-F238E27FC236}">
                <a16:creationId xmlns:a16="http://schemas.microsoft.com/office/drawing/2014/main" id="{89F9F46A-9B43-4714-BE03-BA0F5AAD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0261" y="2321994"/>
            <a:ext cx="327950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f5zv.pagesperso-orange.fr/RADIO/RM/RM23/RM23B/RM23B03c.GIF">
            <a:extLst>
              <a:ext uri="{FF2B5EF4-FFF2-40B4-BE49-F238E27FC236}">
                <a16:creationId xmlns:a16="http://schemas.microsoft.com/office/drawing/2014/main" id="{0C833FF2-0A82-47D9-9944-DFEBD0C3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233" y="3971034"/>
            <a:ext cx="3168352" cy="180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8817E8-2C29-4224-9DBB-E6274BD1F9FF}"/>
              </a:ext>
            </a:extLst>
          </p:cNvPr>
          <p:cNvSpPr txBox="1"/>
          <p:nvPr/>
        </p:nvSpPr>
        <p:spPr>
          <a:xfrm>
            <a:off x="3785387" y="3859748"/>
            <a:ext cx="5112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sait que le signal est périodique si on l’observe pendant « assez longtemps »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→Si on observe pendant T, on ne peux pas être sûr que le signal se répète après… Pour une observation de durée T, la plus grande période observable est donc T/2</a:t>
            </a:r>
          </a:p>
        </p:txBody>
      </p:sp>
    </p:spTree>
    <p:extLst>
      <p:ext uri="{BB962C8B-B14F-4D97-AF65-F5344CB8AC3E}">
        <p14:creationId xmlns:p14="http://schemas.microsoft.com/office/powerpoint/2010/main" val="329949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3BCBA-F323-4043-B83B-2CFEBA13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Nyquist</a:t>
            </a:r>
            <a:r>
              <a:rPr lang="fr-FR" dirty="0"/>
              <a:t> et Shannon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DEDFAA7-E31F-4B58-8239-0B9A61313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/>
              <a:t>La durée de l’observation est fixée à T</a:t>
            </a:r>
          </a:p>
          <a:p>
            <a:r>
              <a:rPr lang="fr-FR" dirty="0"/>
              <a:t>Le théorème de Nyquist-Shannon dit:</a:t>
            </a:r>
          </a:p>
          <a:p>
            <a:pPr lvl="1"/>
            <a:r>
              <a:rPr lang="fr-FR" dirty="0"/>
              <a:t>Si un signal x ne contient pas de fréquence supérieure à 1/T, il est alors complètement déterminé si l’on prend </a:t>
            </a:r>
            <a:r>
              <a:rPr lang="fr-FR" b="1" dirty="0"/>
              <a:t>2 mesures pendant 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Cette limite f=1/T est la fréquence de </a:t>
            </a:r>
            <a:r>
              <a:rPr lang="fr-FR" dirty="0" err="1"/>
              <a:t>Nyquist</a:t>
            </a:r>
            <a:endParaRPr lang="fr-FR" dirty="0"/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/>
              <a:t>→Il faut </a:t>
            </a:r>
            <a:r>
              <a:rPr lang="fr-FR" b="1" dirty="0">
                <a:solidFill>
                  <a:srgbClr val="FF0000"/>
                </a:solidFill>
              </a:rPr>
              <a:t>2 mesures </a:t>
            </a:r>
            <a:r>
              <a:rPr lang="fr-FR" dirty="0"/>
              <a:t>pour connaître un signal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67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Aliasing (le repliement)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S’il reste à l’entrée de l’ADC des signaux de fréquence supérieures à Nyquist, il seront numérisés et se retrouveront dans le spectre avec une fréquence apparente (alias) différente;</a:t>
            </a:r>
          </a:p>
          <a:p>
            <a:endParaRPr lang="fr-FR" dirty="0"/>
          </a:p>
          <a:p>
            <a:r>
              <a:rPr lang="fr-FR" dirty="0"/>
              <a:t>D’où l’importance du filtre avant numérisation.</a:t>
            </a:r>
          </a:p>
        </p:txBody>
      </p:sp>
      <p:pic>
        <p:nvPicPr>
          <p:cNvPr id="5122" name="Picture 2" descr="Résultat de recherche d'images pour &quot;sampling alias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620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4136196-D869-4D0B-86A5-022CA3D2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Echantillonnage complexe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9AB69F-FB7C-4440-8F8E-FB6D8B559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nombres imaginaires au secours d’un problème qui n’a pas de sens</a:t>
            </a:r>
          </a:p>
        </p:txBody>
      </p:sp>
    </p:spTree>
    <p:extLst>
      <p:ext uri="{BB962C8B-B14F-4D97-AF65-F5344CB8AC3E}">
        <p14:creationId xmlns:p14="http://schemas.microsoft.com/office/powerpoint/2010/main" val="305709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 mesures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a dit : Un échantillonnage régulier de 2N mesures (échantillons) permet de décomposer le signal reçu en </a:t>
            </a:r>
            <a:r>
              <a:rPr lang="fr-FR" b="1" dirty="0"/>
              <a:t>N sinusoïdes </a:t>
            </a:r>
            <a:r>
              <a:rPr lang="fr-FR" dirty="0"/>
              <a:t>élémentaires</a:t>
            </a:r>
          </a:p>
          <a:p>
            <a:endParaRPr lang="fr-FR" dirty="0"/>
          </a:p>
          <a:p>
            <a:r>
              <a:rPr lang="fr-FR" dirty="0"/>
              <a:t>Ça fonctionne mais… pas tout à fait (désolé)</a:t>
            </a:r>
          </a:p>
        </p:txBody>
      </p:sp>
      <p:pic>
        <p:nvPicPr>
          <p:cNvPr id="23554" name="Picture 2" descr="Résultat de recherche d'images pour &quot;emotic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1" y="4365104"/>
            <a:ext cx="1925577" cy="11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6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 mesures…  Oui ou non ?</a:t>
            </a:r>
          </a:p>
        </p:txBody>
      </p:sp>
      <p:pic>
        <p:nvPicPr>
          <p:cNvPr id="11266" name="Picture 2" descr="Positive versus negative frequenci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858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429816" y="4791473"/>
            <a:ext cx="8229600" cy="1589856"/>
          </a:xfrm>
        </p:spPr>
        <p:txBody>
          <a:bodyPr>
            <a:normAutofit/>
          </a:bodyPr>
          <a:lstStyle/>
          <a:p>
            <a:r>
              <a:rPr lang="fr-FR" dirty="0"/>
              <a:t>Les deux signaux n’évoluent pas « dans le même sens » et pourtant leur représentation temporelle est identique (donc ça va pas)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411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sin(x) et cos(x)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65115"/>
          </a:xfrm>
        </p:spPr>
        <p:txBody>
          <a:bodyPr>
            <a:normAutofit/>
          </a:bodyPr>
          <a:lstStyle/>
          <a:p>
            <a:r>
              <a:rPr lang="fr-FR" dirty="0"/>
              <a:t>« </a:t>
            </a:r>
            <a:r>
              <a:rPr lang="fr-FR" dirty="0" err="1"/>
              <a:t>sinusix</a:t>
            </a:r>
            <a:r>
              <a:rPr lang="fr-FR" dirty="0"/>
              <a:t> » et « </a:t>
            </a:r>
            <a:r>
              <a:rPr lang="fr-FR" dirty="0" err="1"/>
              <a:t>cosinusix</a:t>
            </a:r>
            <a:r>
              <a:rPr lang="fr-FR" dirty="0"/>
              <a:t> » sont les mêmes courbes, mais déphasées de 90°</a:t>
            </a:r>
          </a:p>
          <a:p>
            <a:r>
              <a:rPr lang="fr-FR" dirty="0"/>
              <a:t>Si on mesure </a:t>
            </a:r>
            <a:r>
              <a:rPr lang="fr-FR" b="1" dirty="0"/>
              <a:t>aussi</a:t>
            </a:r>
            <a:r>
              <a:rPr lang="fr-FR" dirty="0"/>
              <a:t> (en même temps) </a:t>
            </a:r>
            <a:r>
              <a:rPr lang="fr-FR" dirty="0">
                <a:solidFill>
                  <a:srgbClr val="FF0000"/>
                </a:solidFill>
              </a:rPr>
              <a:t>le rouge </a:t>
            </a:r>
            <a:r>
              <a:rPr lang="fr-FR" b="1" dirty="0"/>
              <a:t>ET</a:t>
            </a:r>
            <a:r>
              <a:rPr lang="fr-FR" dirty="0"/>
              <a:t> </a:t>
            </a:r>
            <a:r>
              <a:rPr lang="fr-FR" dirty="0">
                <a:solidFill>
                  <a:srgbClr val="0070C0"/>
                </a:solidFill>
              </a:rPr>
              <a:t>le bleu</a:t>
            </a:r>
            <a:r>
              <a:rPr lang="fr-FR" dirty="0"/>
              <a:t>, on a le sens de rotation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57245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f5zv.pagesperso-orange.fr/RADIO/RM/RM23/RM23B/RM23B03d.GIF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202"/>
          <a:stretch/>
        </p:blipFill>
        <p:spPr bwMode="auto">
          <a:xfrm>
            <a:off x="6012160" y="1340768"/>
            <a:ext cx="2058690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72521" y="2478607"/>
            <a:ext cx="81534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7149999" y="206084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>
            <a:endCxn id="4" idx="2"/>
          </p:cNvCxnSpPr>
          <p:nvPr/>
        </p:nvCxnSpPr>
        <p:spPr>
          <a:xfrm>
            <a:off x="7186003" y="2514611"/>
            <a:ext cx="3865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0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84C93-2B04-484C-A6FC-16779B0D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Objectif de cette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F39A3-6549-4588-946D-681CA1220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4831443"/>
            <a:ext cx="8242300" cy="945600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Comprendre comment ça fonctionne et pourquoi c’est fait comme ça</a:t>
            </a:r>
          </a:p>
          <a:p>
            <a:r>
              <a:rPr lang="fr-FR" dirty="0"/>
              <a:t>Présentation axée sur la réception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587ECD-170A-4EF7-86D0-DF1982328B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640" y="1553757"/>
            <a:ext cx="3681174" cy="2692569"/>
          </a:xfrm>
          <a:prstGeom prst="rect">
            <a:avLst/>
          </a:prstGeom>
        </p:spPr>
      </p:pic>
      <p:pic>
        <p:nvPicPr>
          <p:cNvPr id="5122" name="Picture 2" descr="RÃ©sultat de recherche d'images pour &quot;rtlsdr&quot;">
            <a:extLst>
              <a:ext uri="{FF2B5EF4-FFF2-40B4-BE49-F238E27FC236}">
                <a16:creationId xmlns:a16="http://schemas.microsoft.com/office/drawing/2014/main" id="{E39793E6-C503-4FFC-9177-24110C98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36" y="2082715"/>
            <a:ext cx="2250814" cy="16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6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 pratique on fait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/>
          <a:lstStyle/>
          <a:p>
            <a:r>
              <a:rPr lang="fr-FR" dirty="0"/>
              <a:t>Le signal à quantifier est déphasé de 90° puis mesuré</a:t>
            </a:r>
          </a:p>
        </p:txBody>
      </p:sp>
      <p:pic>
        <p:nvPicPr>
          <p:cNvPr id="4" name="Picture 2" descr="Signal périodiq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2448272" cy="12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>
            <a:off x="2627784" y="2708920"/>
            <a:ext cx="2880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24128" y="2348880"/>
            <a:ext cx="1656184" cy="64807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Mesure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920" y="3423170"/>
            <a:ext cx="1440160" cy="648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Déphasage de 90°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355976" y="2708920"/>
            <a:ext cx="0" cy="71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4283968" y="2662284"/>
            <a:ext cx="144016" cy="108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753274" y="3423170"/>
            <a:ext cx="1656184" cy="648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Mesure 2</a:t>
            </a:r>
          </a:p>
        </p:txBody>
      </p:sp>
      <p:cxnSp>
        <p:nvCxnSpPr>
          <p:cNvPr id="14" name="Connecteur droit avec flèche 13"/>
          <p:cNvCxnSpPr>
            <a:stCxn id="8" idx="3"/>
          </p:cNvCxnSpPr>
          <p:nvPr/>
        </p:nvCxnSpPr>
        <p:spPr>
          <a:xfrm>
            <a:off x="5292080" y="374720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627784" y="2222866"/>
            <a:ext cx="0" cy="493424"/>
          </a:xfrm>
          <a:prstGeom prst="line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Résultat de recherche d'images pour &quot;emoticone&quot;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6173" y="5291906"/>
            <a:ext cx="990799" cy="9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4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Signal réel ou complexe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0530" y="1410158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2 mesures </a:t>
            </a:r>
            <a:r>
              <a:rPr lang="fr-FR" b="1" dirty="0"/>
              <a:t>consécutives</a:t>
            </a:r>
            <a:r>
              <a:rPr lang="fr-FR" dirty="0"/>
              <a:t> du signal : l’échantillon est « </a:t>
            </a:r>
            <a:r>
              <a:rPr lang="fr-FR" b="1" dirty="0"/>
              <a:t>réel</a:t>
            </a:r>
            <a:r>
              <a:rPr lang="fr-FR" dirty="0"/>
              <a:t> » </a:t>
            </a:r>
          </a:p>
          <a:p>
            <a:endParaRPr lang="fr-FR" dirty="0"/>
          </a:p>
          <a:p>
            <a:r>
              <a:rPr lang="fr-FR" dirty="0"/>
              <a:t>2 mesures </a:t>
            </a:r>
            <a:r>
              <a:rPr lang="fr-FR" b="1" dirty="0"/>
              <a:t>en même temps </a:t>
            </a:r>
            <a:r>
              <a:rPr lang="fr-FR" dirty="0"/>
              <a:t>du signal déphasé de 90° : l’échantillon est « </a:t>
            </a:r>
            <a:r>
              <a:rPr lang="fr-FR" b="1" dirty="0"/>
              <a:t>complexe</a:t>
            </a:r>
            <a:r>
              <a:rPr lang="fr-FR" dirty="0"/>
              <a:t> », on parle aussi d’échantillons « </a:t>
            </a:r>
            <a:r>
              <a:rPr lang="fr-FR" b="1" dirty="0"/>
              <a:t>IQ</a:t>
            </a:r>
            <a:r>
              <a:rPr lang="fr-FR" dirty="0"/>
              <a:t> » </a:t>
            </a:r>
          </a:p>
          <a:p>
            <a:endParaRPr lang="fr-FR" dirty="0"/>
          </a:p>
          <a:p>
            <a:r>
              <a:rPr lang="fr-FR" dirty="0"/>
              <a:t>Si on garde la même cadence de mesure dans les deux cas, </a:t>
            </a:r>
            <a:r>
              <a:rPr lang="fr-FR" b="1" i="1" dirty="0"/>
              <a:t>on a « doublé » la fréquence maximum mesurable...</a:t>
            </a:r>
          </a:p>
        </p:txBody>
      </p:sp>
      <p:sp>
        <p:nvSpPr>
          <p:cNvPr id="4" name="ZoneTexte 3"/>
          <p:cNvSpPr txBox="1"/>
          <p:nvPr/>
        </p:nvSpPr>
        <p:spPr>
          <a:xfrm rot="20767511">
            <a:off x="2837381" y="5073910"/>
            <a:ext cx="86433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64865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 prime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L’échantillonnage « complexe » permet de savoir « dans quel sens ça tourne »,</a:t>
            </a:r>
          </a:p>
          <a:p>
            <a:r>
              <a:rPr lang="fr-FR" dirty="0"/>
              <a:t>1 tour par seconde = 1 Hz</a:t>
            </a:r>
          </a:p>
          <a:p>
            <a:endParaRPr lang="fr-FR" dirty="0"/>
          </a:p>
          <a:p>
            <a:r>
              <a:rPr lang="fr-FR" dirty="0"/>
              <a:t>« Du coup »… on a :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/>
              <a:t>Des fréquences « positives » (ça tourne dans un sens)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/>
              <a:t>Des fréquences « négatives » (ça tourne dans </a:t>
            </a:r>
            <a:r>
              <a:rPr lang="fr-FR" i="1" dirty="0"/>
              <a:t>l’autre</a:t>
            </a:r>
            <a:r>
              <a:rPr lang="fr-FR" dirty="0"/>
              <a:t> sens)</a:t>
            </a:r>
          </a:p>
          <a:p>
            <a:pPr marL="914400" lvl="1" indent="-514350">
              <a:buFont typeface="+mj-lt"/>
              <a:buAutoNum type="arabicPeriod"/>
            </a:pPr>
            <a:endParaRPr lang="fr-FR" dirty="0"/>
          </a:p>
          <a:p>
            <a:pPr marL="0" indent="-57150" algn="ctr">
              <a:buNone/>
            </a:pPr>
            <a:r>
              <a:rPr lang="fr-FR" sz="2000" dirty="0"/>
              <a:t>Signal complexe = « IQ » = signaux « en quadrature »</a:t>
            </a:r>
          </a:p>
          <a:p>
            <a:pPr marL="0" indent="-57150" algn="ctr">
              <a:buNone/>
            </a:pPr>
            <a:r>
              <a:rPr lang="fr-FR" sz="2000" dirty="0"/>
              <a:t>Ce sont les mêmes notions</a:t>
            </a:r>
          </a:p>
        </p:txBody>
      </p:sp>
      <p:sp>
        <p:nvSpPr>
          <p:cNvPr id="4" name="AutoShape 2" descr="Résultat de recherche d'images pour &quot;emoticon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1508" name="Picture 4" descr="Résultat de recherche d'images pour &quot;emoticone&quot;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3064153"/>
            <a:ext cx="785114" cy="72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07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7" y="-4150"/>
            <a:ext cx="8434424" cy="824766"/>
          </a:xfrm>
        </p:spPr>
        <p:txBody>
          <a:bodyPr>
            <a:normAutofit fontScale="90000"/>
          </a:bodyPr>
          <a:lstStyle/>
          <a:p>
            <a:r>
              <a:rPr lang="fr-FR" dirty="0"/>
              <a:t>Spectre réel / spectre complexe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733256"/>
            <a:ext cx="8229600" cy="536923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Les signaux IQ permettent de connaître « le signe » de la fréquence (=dans quel sens ça tourne)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3968" y="1340768"/>
            <a:ext cx="4604395" cy="217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04" r="8602"/>
          <a:stretch/>
        </p:blipFill>
        <p:spPr bwMode="auto">
          <a:xfrm>
            <a:off x="539552" y="1686420"/>
            <a:ext cx="3261866" cy="1365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81" r="31685"/>
          <a:stretch/>
        </p:blipFill>
        <p:spPr bwMode="auto">
          <a:xfrm>
            <a:off x="467544" y="3861048"/>
            <a:ext cx="3253680" cy="115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001" y="3471900"/>
            <a:ext cx="4527450" cy="220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7584" y="1444134"/>
            <a:ext cx="22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 réel (pas de IQ)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29257" y="3537028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Signal complexe (IQ)</a:t>
            </a:r>
          </a:p>
        </p:txBody>
      </p:sp>
      <p:sp>
        <p:nvSpPr>
          <p:cNvPr id="5" name="Flèche droite 4"/>
          <p:cNvSpPr/>
          <p:nvPr/>
        </p:nvSpPr>
        <p:spPr>
          <a:xfrm>
            <a:off x="3832945" y="2189235"/>
            <a:ext cx="504056" cy="3600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801418" y="4259283"/>
            <a:ext cx="504056" cy="3600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50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066531-F9F6-454E-94E4-93CB3AC6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numérisation des signaux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A3BA19-1158-4E48-88DF-8AE7BE421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 pas se laisser éblouir par les forts pour voir les petits</a:t>
            </a:r>
          </a:p>
        </p:txBody>
      </p:sp>
    </p:spTree>
    <p:extLst>
      <p:ext uri="{BB962C8B-B14F-4D97-AF65-F5344CB8AC3E}">
        <p14:creationId xmlns:p14="http://schemas.microsoft.com/office/powerpoint/2010/main" val="57448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A3236-B17C-436B-9A2F-43BB44416326}"/>
              </a:ext>
            </a:extLst>
          </p:cNvPr>
          <p:cNvSpPr/>
          <p:nvPr/>
        </p:nvSpPr>
        <p:spPr>
          <a:xfrm>
            <a:off x="588023" y="1953208"/>
            <a:ext cx="7967954" cy="3309257"/>
          </a:xfrm>
          <a:prstGeom prst="rect">
            <a:avLst/>
          </a:prstGeom>
          <a:solidFill>
            <a:srgbClr val="1A04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74FCFA0-4F7B-4FDD-ADD1-D3E893E2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Mesure au « bout du coax 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5344A7-BD58-4FFA-9B11-C5F6FE6500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21" y="2264229"/>
            <a:ext cx="3725332" cy="2864498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5148E5D-3A66-499D-95DE-ED3B4FC59CB1}"/>
              </a:ext>
            </a:extLst>
          </p:cNvPr>
          <p:cNvCxnSpPr>
            <a:cxnSpLocks/>
          </p:cNvCxnSpPr>
          <p:nvPr/>
        </p:nvCxnSpPr>
        <p:spPr>
          <a:xfrm>
            <a:off x="1057469" y="2886269"/>
            <a:ext cx="5971592" cy="0"/>
          </a:xfrm>
          <a:prstGeom prst="line">
            <a:avLst/>
          </a:prstGeom>
          <a:ln>
            <a:solidFill>
              <a:srgbClr val="FFFF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4DEB739-F2EF-45A2-9B51-2CC9C8EE5078}"/>
              </a:ext>
            </a:extLst>
          </p:cNvPr>
          <p:cNvCxnSpPr>
            <a:cxnSpLocks/>
          </p:cNvCxnSpPr>
          <p:nvPr/>
        </p:nvCxnSpPr>
        <p:spPr>
          <a:xfrm>
            <a:off x="1057469" y="4456914"/>
            <a:ext cx="5831632" cy="0"/>
          </a:xfrm>
          <a:prstGeom prst="line">
            <a:avLst/>
          </a:prstGeom>
          <a:ln>
            <a:solidFill>
              <a:srgbClr val="FFFF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4F847D6-D2A8-4F58-AD55-BFC6C6FEC3C3}"/>
              </a:ext>
            </a:extLst>
          </p:cNvPr>
          <p:cNvSpPr txBox="1"/>
          <p:nvPr/>
        </p:nvSpPr>
        <p:spPr>
          <a:xfrm>
            <a:off x="6055718" y="258963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-40 dBm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7372EC3-DF06-47FF-ACC8-FF0877ABD94D}"/>
              </a:ext>
            </a:extLst>
          </p:cNvPr>
          <p:cNvSpPr txBox="1"/>
          <p:nvPr/>
        </p:nvSpPr>
        <p:spPr>
          <a:xfrm>
            <a:off x="5997207" y="408758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-100 dBm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BA1DE49-B7EB-41C9-98E8-FC954F87792D}"/>
              </a:ext>
            </a:extLst>
          </p:cNvPr>
          <p:cNvCxnSpPr/>
          <p:nvPr/>
        </p:nvCxnSpPr>
        <p:spPr>
          <a:xfrm>
            <a:off x="5343331" y="2886269"/>
            <a:ext cx="0" cy="1570645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C3C3D22-0F78-40B9-B694-E7181D23BC82}"/>
              </a:ext>
            </a:extLst>
          </p:cNvPr>
          <p:cNvSpPr txBox="1"/>
          <p:nvPr/>
        </p:nvSpPr>
        <p:spPr>
          <a:xfrm>
            <a:off x="5328069" y="341577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60 dB  (1 000 000 …)</a:t>
            </a:r>
          </a:p>
        </p:txBody>
      </p:sp>
    </p:spTree>
    <p:extLst>
      <p:ext uri="{BB962C8B-B14F-4D97-AF65-F5344CB8AC3E}">
        <p14:creationId xmlns:p14="http://schemas.microsoft.com/office/powerpoint/2010/main" val="3303158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Saturation à l’entrée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7584" y="2505385"/>
            <a:ext cx="6489701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1588150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Gain trop important ou signal entrant trop fort avec saturation de l’amplificateur, ou dépassement V</a:t>
            </a:r>
            <a:r>
              <a:rPr lang="fr-FR" sz="2000" baseline="-25000" dirty="0"/>
              <a:t>REF</a:t>
            </a:r>
            <a:r>
              <a:rPr lang="fr-FR" sz="2000" dirty="0"/>
              <a:t> du convertisseur ADC 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4049289"/>
            <a:ext cx="3333750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lipse 4"/>
          <p:cNvSpPr/>
          <p:nvPr/>
        </p:nvSpPr>
        <p:spPr>
          <a:xfrm>
            <a:off x="2641644" y="3775050"/>
            <a:ext cx="786544" cy="832470"/>
          </a:xfrm>
          <a:prstGeom prst="ellipse">
            <a:avLst/>
          </a:prstGeom>
          <a:noFill/>
          <a:ln w="762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droite 5"/>
          <p:cNvSpPr/>
          <p:nvPr/>
        </p:nvSpPr>
        <p:spPr>
          <a:xfrm>
            <a:off x="3563888" y="4013769"/>
            <a:ext cx="1728192" cy="416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13668" y="5157192"/>
            <a:ext cx="4158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 signal numérisé est « incomplet »</a:t>
            </a:r>
          </a:p>
        </p:txBody>
      </p:sp>
    </p:spTree>
    <p:extLst>
      <p:ext uri="{BB962C8B-B14F-4D97-AF65-F5344CB8AC3E}">
        <p14:creationId xmlns:p14="http://schemas.microsoft.com/office/powerpoint/2010/main" val="318079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Conséquences de la saturation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4088" y="1628800"/>
            <a:ext cx="3322712" cy="4497363"/>
          </a:xfrm>
        </p:spPr>
        <p:txBody>
          <a:bodyPr>
            <a:normAutofit/>
          </a:bodyPr>
          <a:lstStyle/>
          <a:p>
            <a:r>
              <a:rPr lang="fr-FR" dirty="0"/>
              <a:t>Apparition de signaux « fantômes » sur le spectre,</a:t>
            </a:r>
          </a:p>
          <a:p>
            <a:endParaRPr lang="fr-FR" dirty="0"/>
          </a:p>
          <a:p>
            <a:r>
              <a:rPr lang="fr-FR" dirty="0"/>
              <a:t>Apparition de porteuses audibles après  démodulation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757" y="1156420"/>
            <a:ext cx="5043264" cy="220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757" y="3317976"/>
            <a:ext cx="5043264" cy="274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208869" y="1156420"/>
            <a:ext cx="67672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SANS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75347" y="3362961"/>
            <a:ext cx="67210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</p:spTree>
    <p:extLst>
      <p:ext uri="{BB962C8B-B14F-4D97-AF65-F5344CB8AC3E}">
        <p14:creationId xmlns:p14="http://schemas.microsoft.com/office/powerpoint/2010/main" val="279908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Dynamique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4960738"/>
            <a:ext cx="4952960" cy="1257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/>
              <a:t>Il doit rester « assez de bits » pour numériser le DX « au dessus du bruit ». </a:t>
            </a:r>
          </a:p>
          <a:p>
            <a:pPr marL="0" indent="0">
              <a:buNone/>
            </a:pPr>
            <a:r>
              <a:rPr lang="fr-FR" sz="1600" dirty="0"/>
              <a:t>Ordre de grandeur : </a:t>
            </a:r>
            <a:r>
              <a:rPr lang="fr-FR" sz="1600" dirty="0" err="1"/>
              <a:t>Approx</a:t>
            </a:r>
            <a:r>
              <a:rPr lang="fr-FR" sz="1600" dirty="0"/>
              <a:t>. 6 dB par bits</a:t>
            </a:r>
          </a:p>
          <a:p>
            <a:pPr marL="0" indent="0">
              <a:buNone/>
            </a:pPr>
            <a:r>
              <a:rPr lang="fr-FR" sz="1600" dirty="0"/>
              <a:t>7 bits (RTLSDR) donne max 42 dB…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480" y="1412776"/>
            <a:ext cx="4602480" cy="26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2396520" y="3197736"/>
            <a:ext cx="144016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vers le bas 4"/>
          <p:cNvSpPr/>
          <p:nvPr/>
        </p:nvSpPr>
        <p:spPr>
          <a:xfrm>
            <a:off x="2270760" y="2564904"/>
            <a:ext cx="429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199108" y="2164214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DX !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7944" y="2164214"/>
            <a:ext cx="4716781" cy="2637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473755" y="1280448"/>
            <a:ext cx="89498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Spectre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64088" y="1916832"/>
            <a:ext cx="2695161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Signal temporel équivalent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4653136"/>
            <a:ext cx="3746092" cy="1701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6012160" y="3861048"/>
            <a:ext cx="41417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e bas 8"/>
          <p:cNvSpPr/>
          <p:nvPr/>
        </p:nvSpPr>
        <p:spPr>
          <a:xfrm rot="20431543">
            <a:off x="6372200" y="4255017"/>
            <a:ext cx="339468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486913" y="5589240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DX !</a:t>
            </a:r>
          </a:p>
        </p:txBody>
      </p:sp>
    </p:spTree>
    <p:extLst>
      <p:ext uri="{BB962C8B-B14F-4D97-AF65-F5344CB8AC3E}">
        <p14:creationId xmlns:p14="http://schemas.microsoft.com/office/powerpoint/2010/main" val="89473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6" y="-4150"/>
            <a:ext cx="8619715" cy="824766"/>
          </a:xfrm>
        </p:spPr>
        <p:txBody>
          <a:bodyPr>
            <a:normAutofit fontScale="90000"/>
          </a:bodyPr>
          <a:lstStyle/>
          <a:p>
            <a:r>
              <a:rPr lang="fr-FR" dirty="0"/>
              <a:t>Horloge de numérisation : </a:t>
            </a:r>
            <a:r>
              <a:rPr lang="fr-FR" i="1" dirty="0" err="1"/>
              <a:t>Jitter</a:t>
            </a:r>
            <a:endParaRPr lang="fr-FR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3861048"/>
            <a:ext cx="3456384" cy="23762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400" dirty="0"/>
              <a:t>Le bruit d’horloge d’échantillonnage se traduira par une « prise de mesure » à un autre instant que celui qui était prévu.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Il vaut mieux une horloge stable qu’une horloge juste…</a:t>
            </a:r>
          </a:p>
        </p:txBody>
      </p:sp>
      <p:pic>
        <p:nvPicPr>
          <p:cNvPr id="2050" name="Picture 2" descr="clock_j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87" y="1394807"/>
            <a:ext cx="32670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0286" y="1423207"/>
            <a:ext cx="2570989" cy="192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294" y="3851756"/>
            <a:ext cx="2543014" cy="19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7307" y="3882856"/>
            <a:ext cx="1943165" cy="187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44010" y="3595082"/>
            <a:ext cx="345312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±5 </a:t>
            </a:r>
            <a:r>
              <a:rPr lang="fr-FR" dirty="0">
                <a:solidFill>
                  <a:srgbClr val="FF0000"/>
                </a:solidFill>
              </a:rPr>
              <a:t>ns</a:t>
            </a:r>
            <a:r>
              <a:rPr lang="fr-FR" dirty="0"/>
              <a:t> d’erreur sur </a:t>
            </a:r>
            <a:r>
              <a:rPr lang="fr-FR" dirty="0" err="1"/>
              <a:t>Fclock</a:t>
            </a:r>
            <a:r>
              <a:rPr lang="fr-FR" dirty="0"/>
              <a:t>=100 KHz :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69149" y="5867980"/>
            <a:ext cx="22044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Signal / bruit : ~92 dB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50" y="1471117"/>
            <a:ext cx="2016222" cy="183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llipse 5"/>
          <p:cNvSpPr/>
          <p:nvPr/>
        </p:nvSpPr>
        <p:spPr>
          <a:xfrm>
            <a:off x="8388426" y="3059668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8388426" y="5507940"/>
            <a:ext cx="3600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4644010" y="1187460"/>
            <a:ext cx="34547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±5 </a:t>
            </a:r>
            <a:r>
              <a:rPr lang="fr-FR" dirty="0">
                <a:solidFill>
                  <a:srgbClr val="FF0000"/>
                </a:solidFill>
              </a:rPr>
              <a:t>µs</a:t>
            </a:r>
            <a:r>
              <a:rPr lang="fr-FR" dirty="0"/>
              <a:t> d’erreur sur </a:t>
            </a:r>
            <a:r>
              <a:rPr lang="fr-FR" dirty="0" err="1"/>
              <a:t>Fclock</a:t>
            </a:r>
            <a:r>
              <a:rPr lang="fr-FR" dirty="0"/>
              <a:t>=100 KHz :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220074" y="4139788"/>
            <a:ext cx="10801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5220074" y="5339760"/>
            <a:ext cx="10801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5328466" y="1633040"/>
            <a:ext cx="10801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5328466" y="2915652"/>
            <a:ext cx="10801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421549" y="2017996"/>
            <a:ext cx="220445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Signal / bruit : ~65 dB</a:t>
            </a:r>
          </a:p>
        </p:txBody>
      </p:sp>
    </p:spTree>
    <p:extLst>
      <p:ext uri="{BB962C8B-B14F-4D97-AF65-F5344CB8AC3E}">
        <p14:creationId xmlns:p14="http://schemas.microsoft.com/office/powerpoint/2010/main" val="21350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92E1A-BEB6-4A1F-BF93-AAC56FFD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Objectif de cette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EC629E-76AB-48AA-A918-C63E6B5A6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0" y="2012949"/>
            <a:ext cx="7886700" cy="3903663"/>
          </a:xfrm>
        </p:spPr>
        <p:txBody>
          <a:bodyPr>
            <a:normAutofit/>
          </a:bodyPr>
          <a:lstStyle/>
          <a:p>
            <a:r>
              <a:rPr lang="fr-FR" sz="2000" dirty="0"/>
              <a:t>Réception à conversion directe</a:t>
            </a:r>
          </a:p>
          <a:p>
            <a:r>
              <a:rPr lang="fr-FR" sz="2000" dirty="0"/>
              <a:t>Echantillonnage complexe</a:t>
            </a:r>
          </a:p>
          <a:p>
            <a:r>
              <a:rPr lang="fr-FR" sz="2000" dirty="0"/>
              <a:t>IQ</a:t>
            </a:r>
          </a:p>
          <a:p>
            <a:r>
              <a:rPr lang="fr-FR" sz="2000" dirty="0"/>
              <a:t>FFT</a:t>
            </a:r>
          </a:p>
          <a:p>
            <a:r>
              <a:rPr lang="fr-FR" sz="2000" dirty="0" err="1"/>
              <a:t>Waterfall</a:t>
            </a:r>
            <a:endParaRPr lang="fr-FR" sz="2000" dirty="0"/>
          </a:p>
          <a:p>
            <a:r>
              <a:rPr lang="fr-FR" sz="2000" dirty="0"/>
              <a:t>Equilibrage IQ</a:t>
            </a:r>
          </a:p>
          <a:p>
            <a:r>
              <a:rPr lang="fr-FR" sz="2000" dirty="0"/>
              <a:t>Echantillonnage direct</a:t>
            </a:r>
          </a:p>
          <a:p>
            <a:r>
              <a:rPr lang="fr-FR" sz="2000" dirty="0"/>
              <a:t>FPGA</a:t>
            </a:r>
          </a:p>
          <a:p>
            <a:r>
              <a:rPr lang="fr-FR" sz="2000" dirty="0"/>
              <a:t>Filtrage FIR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CF18E7-A9FC-4001-8FCA-2870FFD9752E}"/>
              </a:ext>
            </a:extLst>
          </p:cNvPr>
          <p:cNvSpPr txBox="1"/>
          <p:nvPr/>
        </p:nvSpPr>
        <p:spPr>
          <a:xfrm>
            <a:off x="571501" y="1008278"/>
            <a:ext cx="806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Avoir une meilleure compréhension de ce que ces « concepts » veulent dire quand on parle de SDR:</a:t>
            </a:r>
          </a:p>
        </p:txBody>
      </p:sp>
    </p:spTree>
    <p:extLst>
      <p:ext uri="{BB962C8B-B14F-4D97-AF65-F5344CB8AC3E}">
        <p14:creationId xmlns:p14="http://schemas.microsoft.com/office/powerpoint/2010/main" val="617497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FBCDE-A046-4289-9842-F18CE664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spectre de Fourier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A4FDE1-53AF-4362-B55A-2CB9038CE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Temps, fréquence et vice-versa</a:t>
            </a:r>
          </a:p>
        </p:txBody>
      </p:sp>
      <p:pic>
        <p:nvPicPr>
          <p:cNvPr id="4100" name="Picture 4" descr="RÃ©sultat de recherche d'images pour &quot;joseph fourier&quot;">
            <a:extLst>
              <a:ext uri="{FF2B5EF4-FFF2-40B4-BE49-F238E27FC236}">
                <a16:creationId xmlns:a16="http://schemas.microsoft.com/office/drawing/2014/main" id="{3FF93696-7F74-41AB-ABEB-CDF60322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888" y="884329"/>
            <a:ext cx="1179721" cy="14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08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Harmoniques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4474840" cy="283691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Une harmonique d’un signal </a:t>
            </a:r>
            <a:r>
              <a:rPr lang="fr-FR" b="1" i="1" dirty="0"/>
              <a:t>s</a:t>
            </a:r>
            <a:r>
              <a:rPr lang="fr-FR" dirty="0"/>
              <a:t> est un signal dont la fréquence est un multiple entier de la fréquence de </a:t>
            </a:r>
            <a:r>
              <a:rPr lang="fr-FR" b="1" i="1" dirty="0"/>
              <a:t>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4" descr="harmonics and harmonic waveform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 bwMode="auto">
          <a:xfrm>
            <a:off x="5508104" y="1628799"/>
            <a:ext cx="2059341" cy="46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91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Combinaison des harmoniques</a:t>
            </a:r>
          </a:p>
        </p:txBody>
      </p:sp>
      <p:pic>
        <p:nvPicPr>
          <p:cNvPr id="10242" name="Picture 2" descr="oddharm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346" y="1556792"/>
            <a:ext cx="3429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ddharmsquareappr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1556792"/>
            <a:ext cx="3429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quare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34290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aw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3976488"/>
            <a:ext cx="3429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5616795"/>
            <a:ext cx="1714500" cy="66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5519985"/>
            <a:ext cx="1590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èche droite 3"/>
          <p:cNvSpPr/>
          <p:nvPr/>
        </p:nvSpPr>
        <p:spPr>
          <a:xfrm>
            <a:off x="4211960" y="2276872"/>
            <a:ext cx="72008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799806" y="3059668"/>
            <a:ext cx="138018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combinaison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691679" y="6116369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i="1" dirty="0">
                <a:solidFill>
                  <a:schemeClr val="bg1">
                    <a:lumMod val="65000"/>
                  </a:schemeClr>
                </a:solidFill>
              </a:rPr>
              <a:t>Source: http://hawaiireedlab.com/wpress/?p=1693</a:t>
            </a:r>
          </a:p>
        </p:txBody>
      </p:sp>
    </p:spTree>
    <p:extLst>
      <p:ext uri="{BB962C8B-B14F-4D97-AF65-F5344CB8AC3E}">
        <p14:creationId xmlns:p14="http://schemas.microsoft.com/office/powerpoint/2010/main" val="3241027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Synthétiser un signal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27784" y="2421310"/>
            <a:ext cx="3816424" cy="2736304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fr-FR" sz="2800" dirty="0"/>
              <a:t>En combinant « comme il faut » des signaux sinusoïdaux* harmoniques, on peut « synthétiser » d’autres signaux périodiques (mais pas des sinusoïdes)</a:t>
            </a:r>
          </a:p>
        </p:txBody>
      </p:sp>
      <p:pic>
        <p:nvPicPr>
          <p:cNvPr id="4" name="Picture 4" descr="harmonics and harmonic waveforms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 bwMode="auto">
          <a:xfrm>
            <a:off x="467544" y="1484784"/>
            <a:ext cx="2059341" cy="46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hawaiireedlab.com/wpress/wp-content/uploads/2015/04/sharkteeth5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140" y="3221384"/>
            <a:ext cx="1947693" cy="11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droite 4"/>
          <p:cNvSpPr/>
          <p:nvPr/>
        </p:nvSpPr>
        <p:spPr>
          <a:xfrm>
            <a:off x="6516216" y="3573016"/>
            <a:ext cx="432048" cy="36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411760" y="5949280"/>
            <a:ext cx="641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*Remarque : on peut aussi utiliser autre chose que des sinusoïdes…</a:t>
            </a:r>
          </a:p>
        </p:txBody>
      </p:sp>
    </p:spTree>
    <p:extLst>
      <p:ext uri="{BB962C8B-B14F-4D97-AF65-F5344CB8AC3E}">
        <p14:creationId xmlns:p14="http://schemas.microsoft.com/office/powerpoint/2010/main" val="158229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Décomposer un signal</a:t>
            </a:r>
          </a:p>
        </p:txBody>
      </p:sp>
      <p:pic>
        <p:nvPicPr>
          <p:cNvPr id="9218" name="Picture 2" descr="http://irmcardiaque.com/images/e/eb/Courbe_TDF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50" y="2852936"/>
            <a:ext cx="65151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1560" y="1700808"/>
            <a:ext cx="7934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partir d’un signal d’entrée, retrouver les « ingrédients » qui ont servi à le générer</a:t>
            </a:r>
          </a:p>
          <a:p>
            <a:r>
              <a:rPr lang="fr-FR" dirty="0"/>
              <a:t>C’est le processus inverse de ce qui a été vu précédemment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03614" y="5548590"/>
            <a:ext cx="693677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La transformée de Fourier (joseph) permet de faire cette décomposition</a:t>
            </a:r>
          </a:p>
        </p:txBody>
      </p:sp>
    </p:spTree>
    <p:extLst>
      <p:ext uri="{BB962C8B-B14F-4D97-AF65-F5344CB8AC3E}">
        <p14:creationId xmlns:p14="http://schemas.microsoft.com/office/powerpoint/2010/main" val="3251651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Synthétiser/Décomposer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9204" y="1765852"/>
            <a:ext cx="4546848" cy="115212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dirty="0"/>
              <a:t>Représentation temporelle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2429204" y="4142116"/>
            <a:ext cx="4546848" cy="10801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Représentation fréquentielle</a:t>
            </a:r>
          </a:p>
        </p:txBody>
      </p:sp>
      <p:cxnSp>
        <p:nvCxnSpPr>
          <p:cNvPr id="6" name="Connecteur droit avec flèche 5"/>
          <p:cNvCxnSpPr>
            <a:stCxn id="3" idx="2"/>
            <a:endCxn id="4" idx="0"/>
          </p:cNvCxnSpPr>
          <p:nvPr/>
        </p:nvCxnSpPr>
        <p:spPr>
          <a:xfrm>
            <a:off x="4702628" y="2917980"/>
            <a:ext cx="0" cy="1224136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774636" y="3345382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Transformée de Fourier</a:t>
            </a:r>
          </a:p>
        </p:txBody>
      </p:sp>
    </p:spTree>
    <p:extLst>
      <p:ext uri="{BB962C8B-B14F-4D97-AF65-F5344CB8AC3E}">
        <p14:creationId xmlns:p14="http://schemas.microsoft.com/office/powerpoint/2010/main" val="99378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58D18-396B-4444-A76A-664CA5AC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SDR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C7CEF3-6500-4437-82FF-406B13A6C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Finalement l’électronique sert quand même à quelque chose</a:t>
            </a:r>
          </a:p>
        </p:txBody>
      </p:sp>
    </p:spTree>
    <p:extLst>
      <p:ext uri="{BB962C8B-B14F-4D97-AF65-F5344CB8AC3E}">
        <p14:creationId xmlns:p14="http://schemas.microsoft.com/office/powerpoint/2010/main" val="747513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SDR à conversion directe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6447394" cy="347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3529" y="515719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oscillateur local sélectionne la fréquence d’intérêt. Autour de cette fréquence, deux bandes sont « extraites » puis numérisées pour être envoyées vers l’ordinateur et le logiciel de traitement.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8264" y="2636912"/>
            <a:ext cx="1656184" cy="13681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-&gt; PC</a:t>
            </a:r>
          </a:p>
        </p:txBody>
      </p:sp>
    </p:spTree>
    <p:extLst>
      <p:ext uri="{BB962C8B-B14F-4D97-AF65-F5344CB8AC3E}">
        <p14:creationId xmlns:p14="http://schemas.microsoft.com/office/powerpoint/2010/main" val="1964044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7" name="Picture 11" descr="sd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3840" y="3922714"/>
            <a:ext cx="5453269" cy="238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eztv645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49" r="-16234"/>
          <a:stretch/>
        </p:blipFill>
        <p:spPr bwMode="auto">
          <a:xfrm>
            <a:off x="695519" y="1340768"/>
            <a:ext cx="6184251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7" descr="e4000-block-diagram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120" y="3176588"/>
            <a:ext cx="2805120" cy="30861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24" name="Line 8"/>
          <p:cNvSpPr>
            <a:spLocks noChangeShapeType="1"/>
          </p:cNvSpPr>
          <p:nvPr/>
        </p:nvSpPr>
        <p:spPr bwMode="auto">
          <a:xfrm flipV="1">
            <a:off x="2730240" y="2447926"/>
            <a:ext cx="380160" cy="962025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 flipV="1">
            <a:off x="4822560" y="2688554"/>
            <a:ext cx="541528" cy="2031083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95943" y="33809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: clé USB RTLSDR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359981"/>
            <a:ext cx="2489308" cy="180813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6A1D5FE-56B5-4811-BB26-ED590087CABA}"/>
              </a:ext>
            </a:extLst>
          </p:cNvPr>
          <p:cNvSpPr txBox="1"/>
          <p:nvPr/>
        </p:nvSpPr>
        <p:spPr>
          <a:xfrm>
            <a:off x="6536687" y="1833601"/>
            <a:ext cx="2055243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2 ADC « 8 » bits</a:t>
            </a:r>
          </a:p>
          <a:p>
            <a:r>
              <a:rPr lang="fr-FR" dirty="0"/>
              <a:t>Lien USB</a:t>
            </a:r>
          </a:p>
          <a:p>
            <a:r>
              <a:rPr lang="fr-FR" dirty="0"/>
              <a:t>µProcesseur intégré</a:t>
            </a:r>
          </a:p>
        </p:txBody>
      </p:sp>
    </p:spTree>
    <p:extLst>
      <p:ext uri="{BB962C8B-B14F-4D97-AF65-F5344CB8AC3E}">
        <p14:creationId xmlns:p14="http://schemas.microsoft.com/office/powerpoint/2010/main" val="2879674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6" y="-4150"/>
            <a:ext cx="8943244" cy="824766"/>
          </a:xfrm>
        </p:spPr>
        <p:txBody>
          <a:bodyPr>
            <a:normAutofit fontScale="90000"/>
          </a:bodyPr>
          <a:lstStyle/>
          <a:p>
            <a:r>
              <a:rPr lang="fr-FR" dirty="0"/>
              <a:t>Points faibles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1391" y="1047134"/>
            <a:ext cx="8089490" cy="1113503"/>
          </a:xfrm>
        </p:spPr>
        <p:txBody>
          <a:bodyPr/>
          <a:lstStyle/>
          <a:p>
            <a:r>
              <a:rPr lang="fr-FR" dirty="0"/>
              <a:t>2 voies = Peu probables qu’elles soient identiques…</a:t>
            </a:r>
          </a:p>
          <a:p>
            <a:r>
              <a:rPr lang="fr-FR" dirty="0"/>
              <a:t>Fuite de l’oscillateur local</a:t>
            </a:r>
          </a:p>
        </p:txBody>
      </p:sp>
      <p:pic>
        <p:nvPicPr>
          <p:cNvPr id="9218" name="Picture 2" descr="RÃ©sultat de recherche d'images pour &quot;sdr iq imbalance&quot;">
            <a:extLst>
              <a:ext uri="{FF2B5EF4-FFF2-40B4-BE49-F238E27FC236}">
                <a16:creationId xmlns:a16="http://schemas.microsoft.com/office/drawing/2014/main" id="{B225569F-2FF1-4120-AD1A-1E8D5F8C3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1903" y="2592337"/>
            <a:ext cx="5238750" cy="32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3C70212-792B-4D8E-B287-34E43EA2038A}"/>
              </a:ext>
            </a:extLst>
          </p:cNvPr>
          <p:cNvSpPr/>
          <p:nvPr/>
        </p:nvSpPr>
        <p:spPr>
          <a:xfrm>
            <a:off x="2253225" y="3190874"/>
            <a:ext cx="206477" cy="2127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2A08E17-B0E6-4B81-B848-60D9E65EF9DE}"/>
              </a:ext>
            </a:extLst>
          </p:cNvPr>
          <p:cNvSpPr/>
          <p:nvPr/>
        </p:nvSpPr>
        <p:spPr>
          <a:xfrm>
            <a:off x="6310875" y="2686049"/>
            <a:ext cx="206477" cy="2127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DB43A6E-53F1-44D9-A7CA-11F64C259064}"/>
              </a:ext>
            </a:extLst>
          </p:cNvPr>
          <p:cNvSpPr/>
          <p:nvPr/>
        </p:nvSpPr>
        <p:spPr>
          <a:xfrm>
            <a:off x="4269659" y="4138611"/>
            <a:ext cx="206477" cy="2127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19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D5E0AFB-325A-4AFC-B695-04857B27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C30AFF5-1D14-4F94-8406-56155B660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Retour aux sources: les bons synoptiques qu’on aimait tant</a:t>
            </a:r>
          </a:p>
        </p:txBody>
      </p:sp>
    </p:spTree>
    <p:extLst>
      <p:ext uri="{BB962C8B-B14F-4D97-AF65-F5344CB8AC3E}">
        <p14:creationId xmlns:p14="http://schemas.microsoft.com/office/powerpoint/2010/main" val="3483145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amradioschool.com/wp-content/uploads/2016/01/SDR_DDC_receiver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1657349"/>
            <a:ext cx="7610475" cy="23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SDR à échantillonnage direct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1520" y="4437112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amplification le signal résultant est numérisé pour être envoyé vers l’ordinateur et le logiciel de traitement.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6096" y="2636912"/>
            <a:ext cx="2160240" cy="13681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-&gt; PC</a:t>
            </a:r>
          </a:p>
        </p:txBody>
      </p:sp>
    </p:spTree>
    <p:extLst>
      <p:ext uri="{BB962C8B-B14F-4D97-AF65-F5344CB8AC3E}">
        <p14:creationId xmlns:p14="http://schemas.microsoft.com/office/powerpoint/2010/main" val="353428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SDR à échantillonnage direct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2007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23529" y="5157192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pratique, bien souvent un oscillateur local transpose le signal reçu. Après filtrage, le signal résultant est numérisé.</a:t>
            </a:r>
          </a:p>
        </p:txBody>
      </p:sp>
      <p:sp>
        <p:nvSpPr>
          <p:cNvPr id="5" name="Rectangle 4"/>
          <p:cNvSpPr/>
          <p:nvPr/>
        </p:nvSpPr>
        <p:spPr>
          <a:xfrm>
            <a:off x="6732240" y="2455044"/>
            <a:ext cx="1656184" cy="13681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Interface -&gt; PC</a:t>
            </a:r>
          </a:p>
        </p:txBody>
      </p:sp>
    </p:spTree>
    <p:extLst>
      <p:ext uri="{BB962C8B-B14F-4D97-AF65-F5344CB8AC3E}">
        <p14:creationId xmlns:p14="http://schemas.microsoft.com/office/powerpoint/2010/main" val="2115472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F02A27-9865-49FD-B8B0-F8749982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« SDR »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FEB1E3-0836-42CD-97C9-00E30ADAA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Bon… et ça ressemble à quoi tout ça à la fin ?</a:t>
            </a:r>
          </a:p>
        </p:txBody>
      </p:sp>
    </p:spTree>
    <p:extLst>
      <p:ext uri="{BB962C8B-B14F-4D97-AF65-F5344CB8AC3E}">
        <p14:creationId xmlns:p14="http://schemas.microsoft.com/office/powerpoint/2010/main" val="3146765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756" y="-4150"/>
            <a:ext cx="8417463" cy="824766"/>
          </a:xfrm>
        </p:spPr>
        <p:txBody>
          <a:bodyPr>
            <a:normAutofit fontScale="90000"/>
          </a:bodyPr>
          <a:lstStyle/>
          <a:p>
            <a:r>
              <a:rPr lang="fr-FR" dirty="0"/>
              <a:t>Les complexes qui simplifient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fr-FR" dirty="0"/>
              <a:t>Si on fait un peu de trigonométrie (Pythagore):</a:t>
            </a:r>
          </a:p>
        </p:txBody>
      </p:sp>
      <p:pic>
        <p:nvPicPr>
          <p:cNvPr id="9218" name="Picture 2" descr="http://whiteboard.ping.se/uploads/SDR/iqdraw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40957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707310" y="2564904"/>
            <a:ext cx="3826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Amplitude = longueur de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Angle </a:t>
            </a:r>
            <a:r>
              <a:rPr lang="fr-FR" sz="2400" dirty="0">
                <a:sym typeface="Symbol"/>
              </a:rPr>
              <a:t> 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004048" y="3576092"/>
                <a:ext cx="2808312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𝑨</m:t>
                      </m:r>
                      <m:r>
                        <a:rPr lang="fr-FR" sz="2400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576092"/>
                <a:ext cx="2808312" cy="5395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004048" y="4572669"/>
                <a:ext cx="2655460" cy="83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  <a:ea typeface="Cambria Math"/>
                        </a:rPr>
                        <m:t>𝝓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𝑎𝑡𝑎𝑛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572669"/>
                <a:ext cx="2655460" cy="83875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 donc ? AM … FM …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AM</a:t>
            </a:r>
            <a:r>
              <a:rPr lang="fr-FR" dirty="0"/>
              <a:t> = Amplitude Modulation = Variation de l’amplitude au cours du temps</a:t>
            </a:r>
          </a:p>
          <a:p>
            <a:pPr lvl="1"/>
            <a:r>
              <a:rPr lang="fr-FR" dirty="0"/>
              <a:t>Démoduler l’AM = calculer </a:t>
            </a:r>
            <a:r>
              <a:rPr lang="fr-FR" b="1" i="1" dirty="0"/>
              <a:t>A</a:t>
            </a:r>
            <a:r>
              <a:rPr lang="fr-FR" dirty="0"/>
              <a:t> à chaque instant et envoyer à la sortie audio</a:t>
            </a:r>
          </a:p>
          <a:p>
            <a:pPr lvl="1"/>
            <a:endParaRPr lang="fr-FR" dirty="0"/>
          </a:p>
          <a:p>
            <a:r>
              <a:rPr lang="fr-FR" b="1" dirty="0"/>
              <a:t>FM</a:t>
            </a:r>
            <a:r>
              <a:rPr lang="fr-FR" dirty="0"/>
              <a:t> = Modulation de Fréquence (de Phase)</a:t>
            </a:r>
          </a:p>
          <a:p>
            <a:pPr lvl="1"/>
            <a:r>
              <a:rPr lang="fr-FR" dirty="0"/>
              <a:t>Démoduler la FM = calculer </a:t>
            </a:r>
            <a:r>
              <a:rPr lang="fr-FR" b="1" i="1" dirty="0">
                <a:sym typeface="Symbol"/>
              </a:rPr>
              <a:t></a:t>
            </a:r>
            <a:r>
              <a:rPr lang="fr-FR" dirty="0">
                <a:sym typeface="Symbol"/>
              </a:rPr>
              <a:t> à chaque instant et envoyer </a:t>
            </a:r>
            <a:r>
              <a:rPr lang="fr-FR" i="1" dirty="0">
                <a:sym typeface="Symbol"/>
              </a:rPr>
              <a:t>la variation</a:t>
            </a:r>
            <a:r>
              <a:rPr lang="fr-FR" dirty="0">
                <a:sym typeface="Symbol"/>
              </a:rPr>
              <a:t> à la sortie audio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322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Démoduler = calculer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2135" y="4581128"/>
            <a:ext cx="8229600" cy="1689051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Chaque modulation correspond à un sous-programme de calcul dédié</a:t>
            </a:r>
          </a:p>
          <a:p>
            <a:endParaRPr lang="fr-FR" dirty="0"/>
          </a:p>
          <a:p>
            <a:r>
              <a:rPr lang="fr-FR" dirty="0"/>
              <a:t>En fonction du choix de l’utilisateur le flux de données IQ est envoyé vers le bloc correspondant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02135" y="2276872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20981" y="168898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Flux de données IQ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4355976" y="1669450"/>
            <a:ext cx="1944216" cy="7200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355976" y="3397642"/>
            <a:ext cx="1944216" cy="7200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7452320" y="2605554"/>
            <a:ext cx="151216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Audio</a:t>
            </a:r>
          </a:p>
        </p:txBody>
      </p:sp>
      <p:cxnSp>
        <p:nvCxnSpPr>
          <p:cNvPr id="11" name="Connecteur droit avec flèche 10"/>
          <p:cNvCxnSpPr>
            <a:stCxn id="7" idx="3"/>
            <a:endCxn id="9" idx="1"/>
          </p:cNvCxnSpPr>
          <p:nvPr/>
        </p:nvCxnSpPr>
        <p:spPr>
          <a:xfrm>
            <a:off x="6300192" y="2029490"/>
            <a:ext cx="1152128" cy="97210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3"/>
            <a:endCxn id="9" idx="1"/>
          </p:cNvCxnSpPr>
          <p:nvPr/>
        </p:nvCxnSpPr>
        <p:spPr>
          <a:xfrm flipV="1">
            <a:off x="6300192" y="3001598"/>
            <a:ext cx="1152128" cy="7560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4499992" y="1759704"/>
                <a:ext cx="1800200" cy="4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𝐴</m:t>
                      </m:r>
                      <m:r>
                        <a:rPr lang="fr-FR" sz="2000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759704"/>
                <a:ext cx="1800200" cy="465064"/>
              </a:xfrm>
              <a:prstGeom prst="rect">
                <a:avLst/>
              </a:prstGeom>
              <a:blipFill rotWithShape="1"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4000354" y="3431631"/>
                <a:ext cx="2655460" cy="65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𝑎𝑡𝑎𝑛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54" y="3431631"/>
                <a:ext cx="2655460" cy="6521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130" y="2990973"/>
            <a:ext cx="2520280" cy="10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/>
          <p:cNvSpPr/>
          <p:nvPr/>
        </p:nvSpPr>
        <p:spPr>
          <a:xfrm>
            <a:off x="2230327" y="2005684"/>
            <a:ext cx="792088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6" idx="7"/>
            <a:endCxn id="7" idx="1"/>
          </p:cNvCxnSpPr>
          <p:nvPr/>
        </p:nvCxnSpPr>
        <p:spPr>
          <a:xfrm flipV="1">
            <a:off x="2906416" y="2029490"/>
            <a:ext cx="1449560" cy="921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5"/>
          </p:cNvCxnSpPr>
          <p:nvPr/>
        </p:nvCxnSpPr>
        <p:spPr>
          <a:xfrm>
            <a:off x="2906416" y="2681773"/>
            <a:ext cx="1449560" cy="10759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16" idx="5"/>
          </p:cNvCxnSpPr>
          <p:nvPr/>
        </p:nvCxnSpPr>
        <p:spPr>
          <a:xfrm>
            <a:off x="2267744" y="2276872"/>
            <a:ext cx="638672" cy="4049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93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406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/>
              <a:t>Logiciel SDR : exemple HDSDR</a:t>
            </a:r>
          </a:p>
        </p:txBody>
      </p:sp>
      <p:pic>
        <p:nvPicPr>
          <p:cNvPr id="12290" name="Picture 2" descr="Receiving the whole 10m band with HDSDR and Perseus under Windows8 64bit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564" y="1628800"/>
            <a:ext cx="5544616" cy="413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084168" y="3356992"/>
            <a:ext cx="96815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b="1" dirty="0"/>
              <a:t>Spectre RF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84168" y="2132856"/>
            <a:ext cx="1872208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b="1" dirty="0" err="1"/>
              <a:t>Waterfall</a:t>
            </a:r>
            <a:r>
              <a:rPr lang="fr-FR" sz="1400" b="1" dirty="0"/>
              <a:t> entrée RF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084168" y="4077072"/>
            <a:ext cx="237626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b="1" dirty="0" err="1"/>
              <a:t>Waterfall</a:t>
            </a:r>
            <a:r>
              <a:rPr lang="fr-FR" sz="1400" b="1" dirty="0"/>
              <a:t> zone démodulée</a:t>
            </a:r>
          </a:p>
        </p:txBody>
      </p:sp>
      <p:sp>
        <p:nvSpPr>
          <p:cNvPr id="5" name="Flèche droite 4"/>
          <p:cNvSpPr/>
          <p:nvPr/>
        </p:nvSpPr>
        <p:spPr>
          <a:xfrm rot="10800000">
            <a:off x="5148064" y="2186940"/>
            <a:ext cx="864096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10800000">
            <a:off x="5202148" y="3411076"/>
            <a:ext cx="864096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rot="10800000">
            <a:off x="5148064" y="4131156"/>
            <a:ext cx="864096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6084168" y="4941168"/>
            <a:ext cx="237626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b="1" dirty="0"/>
              <a:t>Spectre zone démodulée</a:t>
            </a:r>
          </a:p>
        </p:txBody>
      </p:sp>
      <p:sp>
        <p:nvSpPr>
          <p:cNvPr id="12" name="Flèche droite 11"/>
          <p:cNvSpPr/>
          <p:nvPr/>
        </p:nvSpPr>
        <p:spPr>
          <a:xfrm rot="10800000">
            <a:off x="5153744" y="4995252"/>
            <a:ext cx="864096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763688" y="1700808"/>
            <a:ext cx="144016" cy="20882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208974" y="4841363"/>
            <a:ext cx="492699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b="1" dirty="0"/>
              <a:t>VFO</a:t>
            </a:r>
          </a:p>
        </p:txBody>
      </p:sp>
      <p:sp>
        <p:nvSpPr>
          <p:cNvPr id="16" name="Flèche droite 15"/>
          <p:cNvSpPr/>
          <p:nvPr/>
        </p:nvSpPr>
        <p:spPr>
          <a:xfrm rot="9016379">
            <a:off x="1907703" y="1708933"/>
            <a:ext cx="864096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16200000">
            <a:off x="1239301" y="4447668"/>
            <a:ext cx="432047" cy="199607"/>
          </a:xfrm>
          <a:prstGeom prst="rightArrow">
            <a:avLst>
              <a:gd name="adj1" fmla="val 50000"/>
              <a:gd name="adj2" fmla="val 1225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2654797" y="1321023"/>
            <a:ext cx="247138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b="1" dirty="0"/>
              <a:t>Zone d’intérêt (autour du VFO)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1907704" y="3789040"/>
            <a:ext cx="1584176" cy="342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91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www.icom-france.com/images/2000x2000/produit/me-cffffff/IC-7300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68144" y="1768833"/>
            <a:ext cx="2446530" cy="10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Affichage du spectre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936104"/>
          </a:xfrm>
        </p:spPr>
        <p:txBody>
          <a:bodyPr>
            <a:normAutofit/>
          </a:bodyPr>
          <a:lstStyle/>
          <a:p>
            <a:r>
              <a:rPr lang="fr-FR" dirty="0"/>
              <a:t>Transformation « temporel » -&gt; « fréquentiel » grâce à la transformée de Fourier</a:t>
            </a:r>
          </a:p>
        </p:txBody>
      </p:sp>
      <p:pic>
        <p:nvPicPr>
          <p:cNvPr id="4" name="Picture 2" descr="Receiving the whole 10m band with HDSDR and Perseus under Windows8 64bit.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484784"/>
            <a:ext cx="4896544" cy="190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23357" y="2044434"/>
            <a:ext cx="936104" cy="3960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6" r="9333"/>
          <a:stretch/>
        </p:blipFill>
        <p:spPr bwMode="auto">
          <a:xfrm>
            <a:off x="214173" y="4077072"/>
            <a:ext cx="3923547" cy="939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19" r="5853"/>
          <a:stretch/>
        </p:blipFill>
        <p:spPr bwMode="auto">
          <a:xfrm>
            <a:off x="4572000" y="3929008"/>
            <a:ext cx="3995310" cy="139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droite 5"/>
          <p:cNvSpPr/>
          <p:nvPr/>
        </p:nvSpPr>
        <p:spPr>
          <a:xfrm>
            <a:off x="4155069" y="4365104"/>
            <a:ext cx="720080" cy="50405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 rot="10800000">
            <a:off x="5364088" y="2044434"/>
            <a:ext cx="504056" cy="52047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92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</a:t>
            </a:r>
            <a:r>
              <a:rPr lang="fr-FR" dirty="0" err="1"/>
              <a:t>waterfall</a:t>
            </a:r>
            <a:r>
              <a:rPr lang="fr-FR" dirty="0"/>
              <a:t> et la FFT</a:t>
            </a:r>
          </a:p>
        </p:txBody>
      </p:sp>
      <p:pic>
        <p:nvPicPr>
          <p:cNvPr id="4" name="Picture 4" descr="rtl-sdr-rtl2832-r820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20" y="1620095"/>
            <a:ext cx="1823991" cy="9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85" r="10766"/>
          <a:stretch/>
        </p:blipFill>
        <p:spPr bwMode="auto">
          <a:xfrm>
            <a:off x="1979711" y="1395608"/>
            <a:ext cx="6502797" cy="116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95835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Flèche vers le bas 6"/>
          <p:cNvSpPr/>
          <p:nvPr/>
        </p:nvSpPr>
        <p:spPr>
          <a:xfrm>
            <a:off x="3419871" y="2420888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37148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52320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5561184" y="2448699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1" name="Flèche vers le bas 10"/>
          <p:cNvSpPr/>
          <p:nvPr/>
        </p:nvSpPr>
        <p:spPr>
          <a:xfrm>
            <a:off x="7776356" y="2448699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3995936" y="3068960"/>
            <a:ext cx="133214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120171" y="3068960"/>
            <a:ext cx="1332149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contenu 2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118499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Comme le calcul du spectre est assez gourmand en cycles CPU, on traite généralement des sous blocs</a:t>
            </a:r>
          </a:p>
          <a:p>
            <a:r>
              <a:rPr lang="fr-FR" dirty="0"/>
              <a:t>La longueur du bloc détermine la résolution du </a:t>
            </a:r>
            <a:r>
              <a:rPr lang="fr-FR" dirty="0" err="1"/>
              <a:t>waterfall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008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98" t="7354" r="7879"/>
          <a:stretch/>
        </p:blipFill>
        <p:spPr bwMode="auto">
          <a:xfrm rot="5400000">
            <a:off x="4842831" y="2571280"/>
            <a:ext cx="3009230" cy="399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</a:t>
            </a:r>
            <a:r>
              <a:rPr lang="fr-FR" dirty="0" err="1"/>
              <a:t>Waterfall</a:t>
            </a:r>
            <a:r>
              <a:rPr lang="fr-FR" dirty="0"/>
              <a:t> (chute d’eau)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3380" y="1203960"/>
            <a:ext cx="4114800" cy="452596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Juste un empilage de spectre…</a:t>
            </a:r>
          </a:p>
          <a:p>
            <a:endParaRPr lang="fr-FR" dirty="0"/>
          </a:p>
          <a:p>
            <a:r>
              <a:rPr lang="fr-FR" dirty="0"/>
              <a:t>On calcule des FFT en continu en prenant des « morceaux » du signal qui arrive du récepteur</a:t>
            </a:r>
          </a:p>
          <a:p>
            <a:endParaRPr lang="fr-FR" dirty="0"/>
          </a:p>
          <a:p>
            <a:r>
              <a:rPr lang="fr-FR" dirty="0"/>
              <a:t>On peut aussi moyenner plusieurs FFT pour faire « sortir » des signaux faibles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51" r="8764"/>
          <a:stretch/>
        </p:blipFill>
        <p:spPr bwMode="auto">
          <a:xfrm>
            <a:off x="4704204" y="1886967"/>
            <a:ext cx="3888432" cy="118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6" r="9333"/>
          <a:stretch/>
        </p:blipFill>
        <p:spPr bwMode="auto">
          <a:xfrm>
            <a:off x="5993542" y="1232560"/>
            <a:ext cx="1518974" cy="363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</p:spPr>
      </p:pic>
      <p:cxnSp>
        <p:nvCxnSpPr>
          <p:cNvPr id="7" name="Connecteur droit 6"/>
          <p:cNvCxnSpPr/>
          <p:nvPr/>
        </p:nvCxnSpPr>
        <p:spPr>
          <a:xfrm>
            <a:off x="4781892" y="3053591"/>
            <a:ext cx="356315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lèche droite 8"/>
          <p:cNvSpPr/>
          <p:nvPr/>
        </p:nvSpPr>
        <p:spPr>
          <a:xfrm rot="5400000">
            <a:off x="8113301" y="4517496"/>
            <a:ext cx="954597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2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F595EF-D118-4473-82EE-1EF4CD32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Récepteur radio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44FA99-006F-4657-9EF7-38F292D4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99085"/>
            <a:ext cx="7886700" cy="107622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Synoptique d’un récepteur radio analogique à simple conversion de fréquence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458182-E633-462C-A87B-CD9BCC09C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090"/>
            <a:ext cx="9144000" cy="19585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724E428-6689-491E-A166-F6630E8D017A}"/>
              </a:ext>
            </a:extLst>
          </p:cNvPr>
          <p:cNvSpPr txBox="1"/>
          <p:nvPr/>
        </p:nvSpPr>
        <p:spPr>
          <a:xfrm>
            <a:off x="2475722" y="1701869"/>
            <a:ext cx="12987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000" dirty="0"/>
              <a:t>Source : Cours F6GPX</a:t>
            </a:r>
          </a:p>
        </p:txBody>
      </p:sp>
    </p:spTree>
    <p:extLst>
      <p:ext uri="{BB962C8B-B14F-4D97-AF65-F5344CB8AC3E}">
        <p14:creationId xmlns:p14="http://schemas.microsoft.com/office/powerpoint/2010/main" val="15139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tl-sdr-rtl2832-r820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720" y="1620095"/>
            <a:ext cx="1823991" cy="9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55776" y="4072217"/>
            <a:ext cx="2232248" cy="2140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 résumé jusqu’à présent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9811" y="3278763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FFT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98" t="7354" r="7879"/>
          <a:stretch/>
        </p:blipFill>
        <p:spPr bwMode="auto">
          <a:xfrm rot="5400000">
            <a:off x="2811580" y="4308744"/>
            <a:ext cx="150461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51" r="8764"/>
          <a:stretch/>
        </p:blipFill>
        <p:spPr bwMode="auto">
          <a:xfrm>
            <a:off x="2627784" y="4072217"/>
            <a:ext cx="2088232" cy="63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85" r="10766"/>
          <a:stretch/>
        </p:blipFill>
        <p:spPr bwMode="auto">
          <a:xfrm>
            <a:off x="1979711" y="1395608"/>
            <a:ext cx="6502797" cy="1169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95835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2" name="Flèche vers le bas 11"/>
          <p:cNvSpPr/>
          <p:nvPr/>
        </p:nvSpPr>
        <p:spPr>
          <a:xfrm>
            <a:off x="3419871" y="2420888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7148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52320" y="139560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21124" y="3306574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FFT</a:t>
            </a:r>
          </a:p>
        </p:txBody>
      </p:sp>
      <p:sp>
        <p:nvSpPr>
          <p:cNvPr id="17" name="Flèche vers le bas 16"/>
          <p:cNvSpPr/>
          <p:nvPr/>
        </p:nvSpPr>
        <p:spPr>
          <a:xfrm>
            <a:off x="5561184" y="2448699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6296" y="3306574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FFT</a:t>
            </a:r>
          </a:p>
        </p:txBody>
      </p:sp>
      <p:sp>
        <p:nvSpPr>
          <p:cNvPr id="19" name="Flèche vers le bas 18"/>
          <p:cNvSpPr/>
          <p:nvPr/>
        </p:nvSpPr>
        <p:spPr>
          <a:xfrm>
            <a:off x="7776356" y="2448699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0" name="Connecteur en angle 19"/>
          <p:cNvCxnSpPr>
            <a:stCxn id="16" idx="2"/>
            <a:endCxn id="9" idx="3"/>
          </p:cNvCxnSpPr>
          <p:nvPr/>
        </p:nvCxnSpPr>
        <p:spPr>
          <a:xfrm rot="5400000">
            <a:off x="4544574" y="3982072"/>
            <a:ext cx="1404077" cy="91717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8" idx="2"/>
            <a:endCxn id="9" idx="3"/>
          </p:cNvCxnSpPr>
          <p:nvPr/>
        </p:nvCxnSpPr>
        <p:spPr>
          <a:xfrm rot="5400000">
            <a:off x="5652160" y="2874486"/>
            <a:ext cx="1404077" cy="313234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6" idx="2"/>
          </p:cNvCxnSpPr>
          <p:nvPr/>
        </p:nvCxnSpPr>
        <p:spPr>
          <a:xfrm>
            <a:off x="3563887" y="3710811"/>
            <a:ext cx="0" cy="361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55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Sélection de la bande utile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sélectivité dépend de la qualité des filtres</a:t>
            </a:r>
          </a:p>
          <a:p>
            <a:r>
              <a:rPr lang="fr-FR" dirty="0"/>
              <a:t>Le bruit de phase / stabilité du VFO est critique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7848872" cy="18145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608" y="1412776"/>
            <a:ext cx="216024" cy="194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7332" y="4437280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Filtre</a:t>
            </a:r>
          </a:p>
          <a:p>
            <a:pPr algn="ctr"/>
            <a:r>
              <a:rPr lang="fr-FR" dirty="0">
                <a:solidFill>
                  <a:prstClr val="white"/>
                </a:solidFill>
              </a:rPr>
              <a:t>RF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7332" y="5301376"/>
            <a:ext cx="7200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VFO</a:t>
            </a:r>
          </a:p>
        </p:txBody>
      </p:sp>
      <p:sp>
        <p:nvSpPr>
          <p:cNvPr id="8" name="Ellipse 7"/>
          <p:cNvSpPr/>
          <p:nvPr/>
        </p:nvSpPr>
        <p:spPr>
          <a:xfrm>
            <a:off x="3301400" y="4548529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X</a:t>
            </a:r>
          </a:p>
        </p:txBody>
      </p:sp>
      <p:cxnSp>
        <p:nvCxnSpPr>
          <p:cNvPr id="10" name="Connecteur droit avec flèche 9"/>
          <p:cNvCxnSpPr>
            <a:stCxn id="6" idx="3"/>
            <a:endCxn id="8" idx="2"/>
          </p:cNvCxnSpPr>
          <p:nvPr/>
        </p:nvCxnSpPr>
        <p:spPr>
          <a:xfrm>
            <a:off x="2547412" y="4761316"/>
            <a:ext cx="753988" cy="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>
            <a:stCxn id="7" idx="3"/>
            <a:endCxn id="8" idx="4"/>
          </p:cNvCxnSpPr>
          <p:nvPr/>
        </p:nvCxnSpPr>
        <p:spPr>
          <a:xfrm flipV="1">
            <a:off x="2547412" y="4980577"/>
            <a:ext cx="970012" cy="53682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endCxn id="6" idx="1"/>
          </p:cNvCxnSpPr>
          <p:nvPr/>
        </p:nvCxnSpPr>
        <p:spPr>
          <a:xfrm flipV="1">
            <a:off x="1035244" y="4761316"/>
            <a:ext cx="792088" cy="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47612" y="444412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Filtre</a:t>
            </a:r>
          </a:p>
          <a:p>
            <a:pPr algn="ctr"/>
            <a:r>
              <a:rPr lang="fr-FR" dirty="0">
                <a:solidFill>
                  <a:prstClr val="white"/>
                </a:solidFill>
              </a:rPr>
              <a:t>FI</a:t>
            </a:r>
          </a:p>
        </p:txBody>
      </p:sp>
      <p:cxnSp>
        <p:nvCxnSpPr>
          <p:cNvPr id="17" name="Connecteur droit avec flèche 16"/>
          <p:cNvCxnSpPr>
            <a:stCxn id="8" idx="6"/>
            <a:endCxn id="15" idx="1"/>
          </p:cNvCxnSpPr>
          <p:nvPr/>
        </p:nvCxnSpPr>
        <p:spPr>
          <a:xfrm>
            <a:off x="3733448" y="4764553"/>
            <a:ext cx="614164" cy="36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71748" y="4444126"/>
            <a:ext cx="10801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prstClr val="white"/>
                </a:solidFill>
              </a:rPr>
              <a:t>Démod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9" name="Trapèze 18"/>
          <p:cNvSpPr/>
          <p:nvPr/>
        </p:nvSpPr>
        <p:spPr>
          <a:xfrm rot="16200000">
            <a:off x="6931710" y="4612345"/>
            <a:ext cx="415664" cy="32079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299942" y="45782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Audio</a:t>
            </a:r>
          </a:p>
        </p:txBody>
      </p:sp>
      <p:cxnSp>
        <p:nvCxnSpPr>
          <p:cNvPr id="22" name="Connecteur droit avec flèche 21"/>
          <p:cNvCxnSpPr>
            <a:stCxn id="15" idx="3"/>
            <a:endCxn id="18" idx="1"/>
          </p:cNvCxnSpPr>
          <p:nvPr/>
        </p:nvCxnSpPr>
        <p:spPr>
          <a:xfrm>
            <a:off x="5067692" y="476816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8" idx="3"/>
            <a:endCxn id="19" idx="0"/>
          </p:cNvCxnSpPr>
          <p:nvPr/>
        </p:nvCxnSpPr>
        <p:spPr>
          <a:xfrm>
            <a:off x="6651868" y="4768162"/>
            <a:ext cx="327275" cy="45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28380CB-7DFE-40FE-8AC5-A55B9E314CC7}"/>
              </a:ext>
            </a:extLst>
          </p:cNvPr>
          <p:cNvSpPr/>
          <p:nvPr/>
        </p:nvSpPr>
        <p:spPr>
          <a:xfrm rot="16200000">
            <a:off x="823960" y="3295558"/>
            <a:ext cx="655320" cy="615868"/>
          </a:xfrm>
          <a:prstGeom prst="rightArrow">
            <a:avLst/>
          </a:prstGeo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299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VFO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5488" y="1628800"/>
            <a:ext cx="5717632" cy="2841179"/>
          </a:xfrm>
        </p:spPr>
        <p:txBody>
          <a:bodyPr>
            <a:normAutofit fontScale="92500"/>
          </a:bodyPr>
          <a:lstStyle/>
          <a:p>
            <a:r>
              <a:rPr lang="fr-FR" dirty="0"/>
              <a:t>L’objectif est de générer un signal de mixage le plus propre possible</a:t>
            </a:r>
          </a:p>
          <a:p>
            <a:r>
              <a:rPr lang="fr-FR" dirty="0"/>
              <a:t>Très simple dans un SDR grâce à l’emploi de deux formules « simple » :</a:t>
            </a:r>
          </a:p>
          <a:p>
            <a:pPr lvl="1"/>
            <a:r>
              <a:rPr lang="fr-FR" dirty="0"/>
              <a:t>cos(x) et sin(x)</a:t>
            </a:r>
          </a:p>
          <a:p>
            <a:pPr lvl="1"/>
            <a:r>
              <a:rPr lang="fr-FR" dirty="0"/>
              <a:t>Exactement déphasées </a:t>
            </a:r>
          </a:p>
          <a:p>
            <a:pPr marL="457200" lvl="1" indent="0">
              <a:buNone/>
            </a:pPr>
            <a:r>
              <a:rPr lang="fr-FR" dirty="0"/>
              <a:t>de 90°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098" name="Picture 2" descr="Sine and cosine on same graph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468" y="3606924"/>
            <a:ext cx="3459843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19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mixage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2739" y="4726493"/>
            <a:ext cx="8229600" cy="1684784"/>
          </a:xfrm>
        </p:spPr>
        <p:txBody>
          <a:bodyPr>
            <a:normAutofit/>
          </a:bodyPr>
          <a:lstStyle/>
          <a:p>
            <a:r>
              <a:rPr lang="fr-FR" dirty="0"/>
              <a:t>En sortie de ce calcul; le spectre est « décalé » et recentré sur la fréquence de mixage</a:t>
            </a:r>
          </a:p>
          <a:p>
            <a:r>
              <a:rPr lang="fr-FR" dirty="0"/>
              <a:t>Une multiplication par échantillon + calcul sin/cos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60466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1466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2720556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9108" y="1386018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3460108" y="1386018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9198" y="1386018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04832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5832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64922" y="1388275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n</a:t>
            </a:r>
          </a:p>
        </p:txBody>
      </p:sp>
      <p:pic>
        <p:nvPicPr>
          <p:cNvPr id="14" name="Picture 2" descr="Sine and cosine on same graph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904" y="3189219"/>
            <a:ext cx="1729633" cy="11519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5" name="Rectangle 14"/>
          <p:cNvSpPr/>
          <p:nvPr/>
        </p:nvSpPr>
        <p:spPr>
          <a:xfrm>
            <a:off x="3182445" y="3405147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prstClr val="black"/>
                </a:solidFill>
              </a:rPr>
              <a:t>mix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08938" y="2393733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89938" y="2393733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69028" y="2393733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09088" y="2393733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n</a:t>
            </a:r>
          </a:p>
        </p:txBody>
      </p:sp>
      <p:sp>
        <p:nvSpPr>
          <p:cNvPr id="26" name="Ellipse 25"/>
          <p:cNvSpPr/>
          <p:nvPr/>
        </p:nvSpPr>
        <p:spPr>
          <a:xfrm>
            <a:off x="3956810" y="2554864"/>
            <a:ext cx="1368152" cy="64541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</a:rPr>
              <a:t>multiplication</a:t>
            </a:r>
          </a:p>
        </p:txBody>
      </p:sp>
      <p:cxnSp>
        <p:nvCxnSpPr>
          <p:cNvPr id="28" name="Connecteur en angle 27"/>
          <p:cNvCxnSpPr>
            <a:stCxn id="4" idx="2"/>
            <a:endCxn id="26" idx="0"/>
          </p:cNvCxnSpPr>
          <p:nvPr/>
        </p:nvCxnSpPr>
        <p:spPr>
          <a:xfrm rot="16200000" flipH="1">
            <a:off x="3167432" y="1081409"/>
            <a:ext cx="446509" cy="25004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/>
          <p:cNvCxnSpPr>
            <a:stCxn id="15" idx="3"/>
            <a:endCxn id="26" idx="4"/>
          </p:cNvCxnSpPr>
          <p:nvPr/>
        </p:nvCxnSpPr>
        <p:spPr>
          <a:xfrm flipV="1">
            <a:off x="3542485" y="3200282"/>
            <a:ext cx="1098401" cy="5649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/>
          <p:cNvCxnSpPr>
            <a:stCxn id="26" idx="6"/>
            <a:endCxn id="17" idx="1"/>
          </p:cNvCxnSpPr>
          <p:nvPr/>
        </p:nvCxnSpPr>
        <p:spPr>
          <a:xfrm flipV="1">
            <a:off x="5324962" y="2753773"/>
            <a:ext cx="883976" cy="1238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45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Extraction de la bande « utile »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1960" y="1412776"/>
            <a:ext cx="3924436" cy="1814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1340768"/>
            <a:ext cx="216024" cy="19442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183" y="1410841"/>
            <a:ext cx="3924436" cy="1814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 descr="http://ocw.usu.edu/Electrical_and_Computer_Engineering/Communication_Systems_I/xspec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9235" y="3573016"/>
            <a:ext cx="691276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4581897" y="3356992"/>
            <a:ext cx="206127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9401" y="5836622"/>
            <a:ext cx="710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On a donc besoin d’un filtre qui va atténuer tout ce qui est « hors bande »</a:t>
            </a:r>
          </a:p>
        </p:txBody>
      </p:sp>
    </p:spTree>
    <p:extLst>
      <p:ext uri="{BB962C8B-B14F-4D97-AF65-F5344CB8AC3E}">
        <p14:creationId xmlns:p14="http://schemas.microsoft.com/office/powerpoint/2010/main" val="2954861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 au filtre FIR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0767" y="1294680"/>
            <a:ext cx="78867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FIR = </a:t>
            </a:r>
            <a:r>
              <a:rPr lang="fr-FR" sz="2400" dirty="0" err="1"/>
              <a:t>Finite</a:t>
            </a:r>
            <a:r>
              <a:rPr lang="fr-FR" sz="2400" dirty="0"/>
              <a:t> Impulse </a:t>
            </a:r>
            <a:r>
              <a:rPr lang="fr-FR" sz="2400" dirty="0" err="1"/>
              <a:t>Response</a:t>
            </a:r>
            <a:r>
              <a:rPr lang="fr-FR" sz="2400" dirty="0"/>
              <a:t> </a:t>
            </a:r>
            <a:r>
              <a:rPr lang="fr-FR" sz="2400" dirty="0" err="1"/>
              <a:t>Filter</a:t>
            </a:r>
            <a:r>
              <a:rPr lang="fr-FR" sz="2400" dirty="0"/>
              <a:t> </a:t>
            </a:r>
          </a:p>
          <a:p>
            <a:endParaRPr lang="fr-FR" sz="2400" dirty="0"/>
          </a:p>
          <a:p>
            <a:r>
              <a:rPr lang="fr-FR" sz="2400" dirty="0"/>
              <a:t>En pratique : un « </a:t>
            </a:r>
            <a:r>
              <a:rPr lang="fr-FR" sz="2400" b="1" dirty="0"/>
              <a:t>certain nombre de coefficients</a:t>
            </a:r>
            <a:r>
              <a:rPr lang="fr-FR" sz="2400" dirty="0"/>
              <a:t> » bien choisis pour permettre de supprimer les composantes « hautes fréquences » (au-delà de la fréquence de coupure)</a:t>
            </a:r>
          </a:p>
          <a:p>
            <a:r>
              <a:rPr lang="fr-FR" sz="2400" dirty="0"/>
              <a:t>Comme en analogique : </a:t>
            </a:r>
            <a:r>
              <a:rPr lang="fr-FR" sz="2400" i="1" dirty="0"/>
              <a:t>plus c’est long plus c’est bon</a:t>
            </a:r>
          </a:p>
          <a:p>
            <a:pPr lvl="1"/>
            <a:r>
              <a:rPr lang="fr-FR" sz="2000" dirty="0"/>
              <a:t>Il faut beaucoup d’étages pour être sélectif (ou utiliser un filtre à Quartz)</a:t>
            </a:r>
          </a:p>
        </p:txBody>
      </p:sp>
      <p:pic>
        <p:nvPicPr>
          <p:cNvPr id="7170" name="Picture 2" descr="http://homepage.eircom.net/~ei9gq/vhf_7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533" y="4529688"/>
            <a:ext cx="36004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homepage.eircom.net/~ei9gq/vhf_7e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6983" y="4529688"/>
            <a:ext cx="36004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4160217" y="4808195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4157042" y="5727154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330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filtrage « FIR »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1490" y="1330325"/>
            <a:ext cx="7886700" cy="4351338"/>
          </a:xfrm>
        </p:spPr>
        <p:txBody>
          <a:bodyPr/>
          <a:lstStyle/>
          <a:p>
            <a:r>
              <a:rPr lang="fr-FR" dirty="0"/>
              <a:t>Opération répétée </a:t>
            </a:r>
            <a:r>
              <a:rPr lang="fr-FR" b="1" dirty="0"/>
              <a:t>pour chaque échantillon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768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E1</a:t>
            </a:r>
          </a:p>
        </p:txBody>
      </p:sp>
      <p:sp>
        <p:nvSpPr>
          <p:cNvPr id="5" name="Rectangle 4"/>
          <p:cNvSpPr/>
          <p:nvPr/>
        </p:nvSpPr>
        <p:spPr>
          <a:xfrm>
            <a:off x="938768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E2</a:t>
            </a:r>
          </a:p>
        </p:txBody>
      </p:sp>
      <p:sp>
        <p:nvSpPr>
          <p:cNvPr id="6" name="Rectangle 5"/>
          <p:cNvSpPr/>
          <p:nvPr/>
        </p:nvSpPr>
        <p:spPr>
          <a:xfrm>
            <a:off x="1317858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E3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10" y="2050629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2057410" y="2050629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6500" y="2050629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2134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83134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62224" y="205288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18429" y="4589884"/>
            <a:ext cx="360040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F1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9429" y="4589884"/>
            <a:ext cx="360040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F2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78519" y="4589884"/>
            <a:ext cx="360040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F3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51360" y="4587626"/>
            <a:ext cx="360040" cy="7223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F4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36500" y="5452040"/>
            <a:ext cx="212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Filtre à 4 coefficients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28686" y="3365748"/>
            <a:ext cx="3241526" cy="7200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S1=E1*F1+E1*F2+E3*F3+E4*F4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91280" y="339011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72280" y="339011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1370" y="339011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05338" y="3390116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Sn</a:t>
            </a:r>
          </a:p>
        </p:txBody>
      </p:sp>
      <p:sp>
        <p:nvSpPr>
          <p:cNvPr id="28" name="Flèche vers le bas 27"/>
          <p:cNvSpPr/>
          <p:nvPr/>
        </p:nvSpPr>
        <p:spPr>
          <a:xfrm>
            <a:off x="3066423" y="2898264"/>
            <a:ext cx="38100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9" name="Flèche vers le bas 28"/>
          <p:cNvSpPr/>
          <p:nvPr/>
        </p:nvSpPr>
        <p:spPr>
          <a:xfrm rot="10800000">
            <a:off x="3188020" y="4157836"/>
            <a:ext cx="38100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5154920" y="3509764"/>
            <a:ext cx="1728192" cy="477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749140" y="4517876"/>
            <a:ext cx="4078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Nombre d’opérations à réaliser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N échantillons en entrée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M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Alors on fait </a:t>
            </a:r>
            <a:r>
              <a:rPr lang="fr-FR" b="1" dirty="0">
                <a:solidFill>
                  <a:srgbClr val="FF0000"/>
                </a:solidFill>
              </a:rPr>
              <a:t>N*M multiplications et M additions </a:t>
            </a:r>
            <a:r>
              <a:rPr lang="fr-FR" sz="1400" b="1" dirty="0">
                <a:solidFill>
                  <a:srgbClr val="FF0000"/>
                </a:solidFill>
              </a:rPr>
              <a:t>(que l’on ne compte pas…)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71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Exemple de FIR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6700" y="1104901"/>
            <a:ext cx="8229600" cy="676672"/>
          </a:xfrm>
        </p:spPr>
        <p:txBody>
          <a:bodyPr/>
          <a:lstStyle/>
          <a:p>
            <a:r>
              <a:rPr lang="fr-FR" dirty="0"/>
              <a:t>La moyenne glissante 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066" y="1996440"/>
            <a:ext cx="8099429" cy="259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5878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E1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878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E2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5968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E3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4520" y="3869804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>
            <a:off x="2135520" y="3869804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4610" y="3869804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80244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61244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40334" y="3872061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</a:rPr>
              <a:t>n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2907402" y="5525988"/>
            <a:ext cx="1474098" cy="720080"/>
            <a:chOff x="3097902" y="5661248"/>
            <a:chExt cx="1474098" cy="720080"/>
          </a:xfrm>
        </p:grpSpPr>
        <p:sp>
          <p:nvSpPr>
            <p:cNvPr id="14" name="Rectangle 13"/>
            <p:cNvSpPr/>
            <p:nvPr/>
          </p:nvSpPr>
          <p:spPr>
            <a:xfrm>
              <a:off x="3097902" y="5661248"/>
              <a:ext cx="36004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black"/>
                  </a:solidFill>
                </a:rPr>
                <a:t>S1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78902" y="5661248"/>
              <a:ext cx="36004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black"/>
                  </a:solidFill>
                </a:rPr>
                <a:t>S2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11960" y="5661248"/>
              <a:ext cx="36004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black"/>
                  </a:solidFill>
                </a:rPr>
                <a:t>Sn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57992" y="5661248"/>
              <a:ext cx="36004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black"/>
                  </a:solidFill>
                </a:rPr>
                <a:t>S3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0060" y="4949924"/>
                <a:ext cx="2091855" cy="60907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60" y="4949924"/>
                <a:ext cx="2091855" cy="609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635878" y="3869804"/>
            <a:ext cx="1118642" cy="7223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vers le bas 18"/>
          <p:cNvSpPr/>
          <p:nvPr/>
        </p:nvSpPr>
        <p:spPr>
          <a:xfrm>
            <a:off x="1016878" y="4661892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en angle 20"/>
          <p:cNvCxnSpPr>
            <a:stCxn id="4" idx="3"/>
            <a:endCxn id="16" idx="0"/>
          </p:cNvCxnSpPr>
          <p:nvPr/>
        </p:nvCxnSpPr>
        <p:spPr>
          <a:xfrm>
            <a:off x="2621915" y="5254463"/>
            <a:ext cx="1225597" cy="27152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202224" y="4833570"/>
            <a:ext cx="43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additions + 1 multiplication par échantillon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64" t="7612" r="8575" b="4866"/>
          <a:stretch/>
        </p:blipFill>
        <p:spPr bwMode="auto">
          <a:xfrm>
            <a:off x="5245596" y="1205508"/>
            <a:ext cx="2699504" cy="1944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Ellipse 23"/>
          <p:cNvSpPr/>
          <p:nvPr/>
        </p:nvSpPr>
        <p:spPr>
          <a:xfrm>
            <a:off x="3820354" y="2645668"/>
            <a:ext cx="1137210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24"/>
          <p:cNvSpPr/>
          <p:nvPr/>
        </p:nvSpPr>
        <p:spPr>
          <a:xfrm rot="19652117">
            <a:off x="4679355" y="2501456"/>
            <a:ext cx="684076" cy="504056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88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Avoir la bonne longueur…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6730" y="1307465"/>
            <a:ext cx="7886700" cy="4351338"/>
          </a:xfrm>
        </p:spPr>
        <p:txBody>
          <a:bodyPr/>
          <a:lstStyle/>
          <a:p>
            <a:r>
              <a:rPr lang="fr-FR" dirty="0"/>
              <a:t>Combien de coefficients faut il ?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600" y="1686704"/>
            <a:ext cx="8553932" cy="304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61648" y="5071080"/>
            <a:ext cx="6135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Exemple ici : 2MHz de bande en entrée, on veut 3KHz de bande</a:t>
            </a:r>
          </a:p>
          <a:p>
            <a:r>
              <a:rPr lang="fr-FR" b="1" dirty="0">
                <a:solidFill>
                  <a:prstClr val="black"/>
                </a:solidFill>
              </a:rPr>
              <a:t>Il faut… 5060 coefficients</a:t>
            </a:r>
          </a:p>
        </p:txBody>
      </p:sp>
    </p:spTree>
    <p:extLst>
      <p:ext uri="{BB962C8B-B14F-4D97-AF65-F5344CB8AC3E}">
        <p14:creationId xmlns:p14="http://schemas.microsoft.com/office/powerpoint/2010/main" val="4263707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5060 coefficients, et alors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444625"/>
            <a:ext cx="78867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Avec 2 millions d’échantillons par seconde (IQ…) , on a donc 4 millions de valeurs nouvelles par seconde à traiter</a:t>
            </a:r>
          </a:p>
          <a:p>
            <a:r>
              <a:rPr lang="fr-FR" sz="2400" dirty="0"/>
              <a:t>Chaque valeur doit être multipliée par un filtre de longueur 5060</a:t>
            </a:r>
          </a:p>
          <a:p>
            <a:r>
              <a:rPr lang="fr-FR" sz="2400" dirty="0"/>
              <a:t>Ça fait donc :  </a:t>
            </a:r>
            <a:r>
              <a:rPr lang="fr-FR" sz="2400" dirty="0">
                <a:solidFill>
                  <a:srgbClr val="FF0000"/>
                </a:solidFill>
              </a:rPr>
              <a:t>(4 million)x(5060) = 20,2 Milliards de multiplication par seconde </a:t>
            </a:r>
            <a:r>
              <a:rPr lang="fr-FR" sz="2800" dirty="0"/>
              <a:t>= 20 « </a:t>
            </a:r>
            <a:r>
              <a:rPr lang="fr-FR" sz="2800" dirty="0" err="1"/>
              <a:t>gigaFlops</a:t>
            </a:r>
            <a:r>
              <a:rPr lang="fr-FR" sz="2800" dirty="0"/>
              <a:t> »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/>
              <a:t>Pour « à peine » 50 dB de réjection hors bande… avec tout juste 2MHz de bande en entrée…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5996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3D2AB-8ABB-486B-B916-D050121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Sélection du signal utile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84F03-AE9F-42A4-AF7F-A897DAAAD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05535"/>
            <a:ext cx="7886700" cy="77142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Filtrage puis transposition de fréquence </a:t>
            </a:r>
          </a:p>
          <a:p>
            <a:r>
              <a:rPr lang="fr-FR" dirty="0"/>
              <a:t>Démodulation en « Fréquence Intermédiaire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9487B7-BC05-41B6-9408-BE631C1173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3846"/>
            <a:ext cx="9144000" cy="17074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182815-8011-4B9E-9BE0-D510D7766AD8}"/>
              </a:ext>
            </a:extLst>
          </p:cNvPr>
          <p:cNvSpPr txBox="1"/>
          <p:nvPr/>
        </p:nvSpPr>
        <p:spPr>
          <a:xfrm>
            <a:off x="143069" y="1527166"/>
            <a:ext cx="12987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000" dirty="0"/>
              <a:t>Source : Cours F6GPX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4D888C-FF82-491F-AC89-54E1B2F94D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380" y="1734506"/>
            <a:ext cx="4758746" cy="122844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0DB26B5-E662-4A44-9CB1-4C404DFA0CFC}"/>
              </a:ext>
            </a:extLst>
          </p:cNvPr>
          <p:cNvCxnSpPr/>
          <p:nvPr/>
        </p:nvCxnSpPr>
        <p:spPr>
          <a:xfrm flipV="1">
            <a:off x="2286000" y="2355850"/>
            <a:ext cx="488950" cy="15240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35A3BD1B-F17B-4370-93EE-CEAF1DA5D41A}"/>
              </a:ext>
            </a:extLst>
          </p:cNvPr>
          <p:cNvCxnSpPr>
            <a:cxnSpLocks/>
          </p:cNvCxnSpPr>
          <p:nvPr/>
        </p:nvCxnSpPr>
        <p:spPr>
          <a:xfrm flipH="1" flipV="1">
            <a:off x="3460508" y="2355850"/>
            <a:ext cx="636605" cy="142552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46D1BC2-C64E-4CAA-9A59-15D65E9F7423}"/>
              </a:ext>
            </a:extLst>
          </p:cNvPr>
          <p:cNvCxnSpPr>
            <a:cxnSpLocks/>
          </p:cNvCxnSpPr>
          <p:nvPr/>
        </p:nvCxnSpPr>
        <p:spPr>
          <a:xfrm flipH="1" flipV="1">
            <a:off x="5790959" y="2355851"/>
            <a:ext cx="1454391" cy="135889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14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20 Giga Flops pour filtrer ?</a:t>
            </a:r>
          </a:p>
        </p:txBody>
      </p:sp>
      <p:pic>
        <p:nvPicPr>
          <p:cNvPr id="9218" name="Picture 2" descr="https://www.pugetsystems.com/images/pic_disp.php?id=3266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1680" y="1362154"/>
            <a:ext cx="5176818" cy="42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/>
          <p:cNvCxnSpPr/>
          <p:nvPr/>
        </p:nvCxnSpPr>
        <p:spPr>
          <a:xfrm flipV="1">
            <a:off x="3059832" y="2132856"/>
            <a:ext cx="0" cy="3456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432052" y="5706606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Conclusion… faut pas faire comme ça 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39552" y="1300118"/>
            <a:ext cx="834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A part sur un processeur « haut de gamme », on consomme la majorité de la puissance </a:t>
            </a:r>
          </a:p>
        </p:txBody>
      </p:sp>
      <p:pic>
        <p:nvPicPr>
          <p:cNvPr id="7170" name="Picture 2" descr="Processeur Intel Core i7-5960X (3.0 GHz) - Extreme Edition Processeur 8-Core Socket 2011-3 Cache L3 20 Mo 0.022 micron TDP 140W (version boîte sans ventilateur - garantie Intel 3 ans)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2320" y="1909986"/>
            <a:ext cx="924694" cy="9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 droite 3"/>
          <p:cNvSpPr/>
          <p:nvPr/>
        </p:nvSpPr>
        <p:spPr>
          <a:xfrm rot="10800000">
            <a:off x="6832444" y="2132856"/>
            <a:ext cx="648072" cy="36004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89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6633261" y="3467300"/>
            <a:ext cx="2160240" cy="2031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31094" y="2549168"/>
            <a:ext cx="696210" cy="3927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75392" y="2779022"/>
            <a:ext cx="235271" cy="11912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>
              <a:solidFill>
                <a:prstClr val="white"/>
              </a:solidFill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5972915" y="2898152"/>
            <a:ext cx="41256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9" idx="2"/>
          </p:cNvCxnSpPr>
          <p:nvPr/>
        </p:nvCxnSpPr>
        <p:spPr>
          <a:xfrm flipV="1">
            <a:off x="6193027" y="2659895"/>
            <a:ext cx="0" cy="238256"/>
          </a:xfrm>
          <a:prstGeom prst="straightConnector1">
            <a:avLst/>
          </a:prstGeom>
          <a:ln w="95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6027858" y="2980697"/>
            <a:ext cx="332142" cy="16927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500" dirty="0">
                <a:solidFill>
                  <a:prstClr val="black"/>
                </a:solidFill>
              </a:rPr>
              <a:t>Filtre </a:t>
            </a:r>
          </a:p>
        </p:txBody>
      </p:sp>
      <p:pic>
        <p:nvPicPr>
          <p:cNvPr id="23" name="Picture 2" descr="Sine and cosine on same graph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5008" y="3317460"/>
            <a:ext cx="1729633" cy="575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rtl-sdr-rtl2832-r820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757" y="1292435"/>
            <a:ext cx="1823991" cy="9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32760" y="3893428"/>
            <a:ext cx="2232248" cy="2140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 résumé jusqu’à présent…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8824" y="3035252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FFT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98" t="7354" r="7879"/>
          <a:stretch/>
        </p:blipFill>
        <p:spPr bwMode="auto">
          <a:xfrm rot="5400000">
            <a:off x="2353228" y="4115880"/>
            <a:ext cx="150461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51" r="8764"/>
          <a:stretch/>
        </p:blipFill>
        <p:spPr bwMode="auto">
          <a:xfrm>
            <a:off x="2204768" y="3893428"/>
            <a:ext cx="2088232" cy="63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85" r="10766"/>
          <a:stretch/>
        </p:blipFill>
        <p:spPr bwMode="auto">
          <a:xfrm>
            <a:off x="2024749" y="1067948"/>
            <a:ext cx="4695172" cy="1169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40872" y="1067948"/>
            <a:ext cx="936104" cy="116929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2" name="Flèche vers le bas 11"/>
          <p:cNvSpPr/>
          <p:nvPr/>
        </p:nvSpPr>
        <p:spPr>
          <a:xfrm>
            <a:off x="3314585" y="2243741"/>
            <a:ext cx="288032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24" name="Connecteur droit avec flèche 23"/>
          <p:cNvCxnSpPr>
            <a:stCxn id="6" idx="2"/>
          </p:cNvCxnSpPr>
          <p:nvPr/>
        </p:nvCxnSpPr>
        <p:spPr>
          <a:xfrm>
            <a:off x="3392900" y="3467300"/>
            <a:ext cx="0" cy="361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18363" y="2404840"/>
            <a:ext cx="360040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prstClr val="black"/>
                </a:solidFill>
              </a:rPr>
              <a:t>mix</a:t>
            </a:r>
          </a:p>
        </p:txBody>
      </p:sp>
      <p:sp>
        <p:nvSpPr>
          <p:cNvPr id="4" name="Flèche vers le bas 3"/>
          <p:cNvSpPr/>
          <p:nvPr/>
        </p:nvSpPr>
        <p:spPr>
          <a:xfrm rot="16200000">
            <a:off x="4133848" y="2098711"/>
            <a:ext cx="354120" cy="1332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18363" y="3852778"/>
            <a:ext cx="57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VFO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5399046" y="2788440"/>
            <a:ext cx="432048" cy="6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à coins arrondis 44"/>
          <p:cNvSpPr/>
          <p:nvPr/>
        </p:nvSpPr>
        <p:spPr>
          <a:xfrm>
            <a:off x="6719920" y="3473285"/>
            <a:ext cx="1944216" cy="7200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6" name="Rectangle à coins arrondis 45"/>
          <p:cNvSpPr/>
          <p:nvPr/>
        </p:nvSpPr>
        <p:spPr>
          <a:xfrm>
            <a:off x="6719920" y="4253611"/>
            <a:ext cx="1944216" cy="7200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6791928" y="3605444"/>
                <a:ext cx="1800200" cy="4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𝐴</m:t>
                      </m:r>
                      <m:r>
                        <a:rPr lang="fr-FR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fr-FR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fr-FR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28" y="3605444"/>
                <a:ext cx="1800200" cy="465064"/>
              </a:xfrm>
              <a:prstGeom prst="rect">
                <a:avLst/>
              </a:prstGeom>
              <a:blipFill>
                <a:blip r:embed="rId7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6870332" y="4287600"/>
                <a:ext cx="1613802" cy="652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fr-FR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𝑎𝑡𝑎𝑛</m:t>
                      </m:r>
                      <m:d>
                        <m:dPr>
                          <m:ctrlPr>
                            <a:rPr lang="fr-F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fr-FR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332" y="4287600"/>
                <a:ext cx="1613802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ZoneTexte 48"/>
          <p:cNvSpPr txBox="1"/>
          <p:nvPr/>
        </p:nvSpPr>
        <p:spPr>
          <a:xfrm>
            <a:off x="6951048" y="5129714"/>
            <a:ext cx="165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prstClr val="white"/>
                </a:solidFill>
              </a:rPr>
              <a:t>Démodulateurs</a:t>
            </a:r>
          </a:p>
        </p:txBody>
      </p:sp>
      <p:cxnSp>
        <p:nvCxnSpPr>
          <p:cNvPr id="51" name="Connecteur en angle 50"/>
          <p:cNvCxnSpPr>
            <a:cxnSpLocks/>
            <a:stCxn id="28" idx="3"/>
            <a:endCxn id="44" idx="0"/>
          </p:cNvCxnSpPr>
          <p:nvPr/>
        </p:nvCxnSpPr>
        <p:spPr>
          <a:xfrm>
            <a:off x="6527304" y="2745555"/>
            <a:ext cx="1186077" cy="72174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rapèze 55"/>
          <p:cNvSpPr/>
          <p:nvPr/>
        </p:nvSpPr>
        <p:spPr>
          <a:xfrm rot="16200000">
            <a:off x="7661477" y="5699136"/>
            <a:ext cx="415664" cy="32079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8029709" y="566505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</a:rPr>
              <a:t>Audio</a:t>
            </a:r>
          </a:p>
        </p:txBody>
      </p:sp>
      <p:cxnSp>
        <p:nvCxnSpPr>
          <p:cNvPr id="58" name="Connecteur en angle 57"/>
          <p:cNvCxnSpPr>
            <a:stCxn id="44" idx="2"/>
            <a:endCxn id="56" idx="0"/>
          </p:cNvCxnSpPr>
          <p:nvPr/>
        </p:nvCxnSpPr>
        <p:spPr>
          <a:xfrm rot="5400000">
            <a:off x="7530901" y="5677056"/>
            <a:ext cx="360490" cy="4471"/>
          </a:xfrm>
          <a:prstGeom prst="bentConnector4">
            <a:avLst>
              <a:gd name="adj1" fmla="val 27753"/>
              <a:gd name="adj2" fmla="val 521295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39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Points à retenir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40652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puissance de calcul nécessaire est directement proportionnelle à la largeur bande numérisée par le SDR</a:t>
            </a:r>
          </a:p>
          <a:p>
            <a:r>
              <a:rPr lang="fr-FR" dirty="0"/>
              <a:t>Le bus USB est un point limitant: l’USB2 ne permet pas de passer des bandes très larges</a:t>
            </a:r>
          </a:p>
          <a:p>
            <a:r>
              <a:rPr lang="fr-FR" dirty="0"/>
              <a:t>La « haute résolution » du </a:t>
            </a:r>
            <a:r>
              <a:rPr lang="fr-FR" dirty="0" err="1"/>
              <a:t>waterfall</a:t>
            </a:r>
            <a:r>
              <a:rPr lang="fr-FR" dirty="0"/>
              <a:t> est très consommatrice de ressources de calcul</a:t>
            </a:r>
          </a:p>
          <a:p>
            <a:endParaRPr lang="fr-FR" dirty="0"/>
          </a:p>
          <a:p>
            <a:r>
              <a:rPr lang="fr-FR" b="1" dirty="0"/>
              <a:t>Ne pas espérer des 10aines de MHz en temps réel sur une </a:t>
            </a:r>
            <a:r>
              <a:rPr lang="fr-FR" b="1" dirty="0" err="1"/>
              <a:t>Raspberry</a:t>
            </a:r>
            <a:r>
              <a:rPr lang="fr-FR" b="1" dirty="0"/>
              <a:t> PI...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30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10E9788-F423-474B-81F3-F814FF1C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 avenir pour la SDR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831688-F1BD-4CAD-B13C-6F589388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Ça existe déjà chez les « pro », on l’a quand ?</a:t>
            </a:r>
          </a:p>
        </p:txBody>
      </p:sp>
    </p:spTree>
    <p:extLst>
      <p:ext uri="{BB962C8B-B14F-4D97-AF65-F5344CB8AC3E}">
        <p14:creationId xmlns:p14="http://schemas.microsoft.com/office/powerpoint/2010/main" val="264374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Filtrage adaptatif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3292" y="1112168"/>
            <a:ext cx="8229600" cy="1108720"/>
          </a:xfrm>
        </p:spPr>
        <p:txBody>
          <a:bodyPr>
            <a:normAutofit/>
          </a:bodyPr>
          <a:lstStyle/>
          <a:p>
            <a:r>
              <a:rPr lang="fr-FR" sz="2400" dirty="0"/>
              <a:t>Exemple en audio : suppression de bruit ou d’écho</a:t>
            </a:r>
          </a:p>
        </p:txBody>
      </p:sp>
      <p:pic>
        <p:nvPicPr>
          <p:cNvPr id="8194" name="Picture 2" descr="http://www.iro.umontreal.ca/~mignotte/IFT3205/APPLETS/AdaptiveSignalProcessing/noisec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540" y="1616224"/>
            <a:ext cx="489585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s/fig2s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" y="3216921"/>
            <a:ext cx="40767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671765" y="4011782"/>
            <a:ext cx="396044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</a:rPr>
              <a:t>Appliqué en « radio astronomie » en POST-TRAITEMENT, sur les données enregistrées…</a:t>
            </a:r>
          </a:p>
        </p:txBody>
      </p:sp>
    </p:spTree>
    <p:extLst>
      <p:ext uri="{BB962C8B-B14F-4D97-AF65-F5344CB8AC3E}">
        <p14:creationId xmlns:p14="http://schemas.microsoft.com/office/powerpoint/2010/main" val="3238417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FFC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3860" y="1168936"/>
            <a:ext cx="8229600" cy="1540768"/>
          </a:xfrm>
        </p:spPr>
        <p:txBody>
          <a:bodyPr>
            <a:normAutofit/>
          </a:bodyPr>
          <a:lstStyle/>
          <a:p>
            <a:r>
              <a:rPr lang="fr-FR" dirty="0"/>
              <a:t>Formation de faisceau par le calcul (FFC) : synthétiser une antenne directive à partir de « N » antennes fixes</a:t>
            </a:r>
          </a:p>
        </p:txBody>
      </p:sp>
      <p:pic>
        <p:nvPicPr>
          <p:cNvPr id="9218" name="Picture 2" descr="Adaptive beamform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476" y="2465080"/>
            <a:ext cx="4608512" cy="266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403860" y="5125477"/>
            <a:ext cx="8229600" cy="111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maximise la sensibilité dans la direction souhaitée</a:t>
            </a:r>
          </a:p>
        </p:txBody>
      </p:sp>
    </p:spTree>
    <p:extLst>
      <p:ext uri="{BB962C8B-B14F-4D97-AF65-F5344CB8AC3E}">
        <p14:creationId xmlns:p14="http://schemas.microsoft.com/office/powerpoint/2010/main" val="94004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Antibrouillage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Ici on minimise la sensibilité dans la direction du « brouilleur »</a:t>
            </a:r>
          </a:p>
          <a:p>
            <a:r>
              <a:rPr lang="fr-FR" dirty="0"/>
              <a:t>Avec N antennes, N-1 « nuls » (2 voies = 1 nul)</a:t>
            </a:r>
          </a:p>
        </p:txBody>
      </p:sp>
      <p:pic>
        <p:nvPicPr>
          <p:cNvPr id="4" name="Picture 2" descr="Adaptive beamform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4608512" cy="266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1115616" y="407707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259632" y="2958998"/>
            <a:ext cx="1224136" cy="126209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475656" y="4221088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Station gênante</a:t>
            </a:r>
          </a:p>
        </p:txBody>
      </p:sp>
    </p:spTree>
    <p:extLst>
      <p:ext uri="{BB962C8B-B14F-4D97-AF65-F5344CB8AC3E}">
        <p14:creationId xmlns:p14="http://schemas.microsoft.com/office/powerpoint/2010/main" val="159616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FE0A5-B653-419E-8B88-B7E48948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Exemple : démoduler l’AM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42B9C3-CDAE-4725-98A8-B5F19304BC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5964"/>
            <a:ext cx="9144000" cy="16657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759730-3259-409C-BF02-9912D44234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66" y="1712898"/>
            <a:ext cx="3670041" cy="9474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632D4EC1-EB0B-47CD-8C6D-A1A74A81793F}"/>
              </a:ext>
            </a:extLst>
          </p:cNvPr>
          <p:cNvSpPr/>
          <p:nvPr/>
        </p:nvSpPr>
        <p:spPr>
          <a:xfrm>
            <a:off x="3221404" y="1712898"/>
            <a:ext cx="889000" cy="82476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91B88F8-09F0-4525-9FA1-CCBF925E4580}"/>
              </a:ext>
            </a:extLst>
          </p:cNvPr>
          <p:cNvCxnSpPr>
            <a:cxnSpLocks/>
          </p:cNvCxnSpPr>
          <p:nvPr/>
        </p:nvCxnSpPr>
        <p:spPr>
          <a:xfrm flipH="1">
            <a:off x="1873250" y="2333384"/>
            <a:ext cx="1447800" cy="12192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7052330-8798-49FF-B5B6-A79FD2FA730D}"/>
              </a:ext>
            </a:extLst>
          </p:cNvPr>
          <p:cNvSpPr txBox="1"/>
          <p:nvPr/>
        </p:nvSpPr>
        <p:spPr>
          <a:xfrm>
            <a:off x="836690" y="5317371"/>
            <a:ext cx="725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Démodulation d’amplitude par diode puis filtrage passe-bas (intégrateur RC)</a:t>
            </a:r>
          </a:p>
        </p:txBody>
      </p:sp>
    </p:spTree>
    <p:extLst>
      <p:ext uri="{BB962C8B-B14F-4D97-AF65-F5344CB8AC3E}">
        <p14:creationId xmlns:p14="http://schemas.microsoft.com/office/powerpoint/2010/main" val="27016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Ã©sultat de recherche d'images pour &quot;picto ciseaux&quot;">
            <a:extLst>
              <a:ext uri="{FF2B5EF4-FFF2-40B4-BE49-F238E27FC236}">
                <a16:creationId xmlns:a16="http://schemas.microsoft.com/office/drawing/2014/main" id="{CF7F0D62-A7FD-48A2-8D69-9DA4AEA4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412774" y="2438178"/>
            <a:ext cx="1091803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70B1D0-5C7F-4FE5-8F0B-A51E4342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Numériser la FI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BCAA8B-1622-475B-A982-A1348DBA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263" y="3073291"/>
            <a:ext cx="3539412" cy="1146110"/>
          </a:xfrm>
          <a:prstGeom prst="rect">
            <a:avLst/>
          </a:prstGeom>
        </p:spPr>
      </p:pic>
      <p:pic>
        <p:nvPicPr>
          <p:cNvPr id="1026" name="Picture 2" descr="RÃ©sultat de recherche d'images pour &quot;sound card&quot;">
            <a:extLst>
              <a:ext uri="{FF2B5EF4-FFF2-40B4-BE49-F238E27FC236}">
                <a16:creationId xmlns:a16="http://schemas.microsoft.com/office/drawing/2014/main" id="{D9B10672-AD3C-46AD-9D90-4AE369AE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745" y="2750412"/>
            <a:ext cx="2703454" cy="15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D9F114-814E-4D9C-9BDF-21DD177F26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732" y="4496598"/>
            <a:ext cx="4159030" cy="857645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646935A-8B73-46BE-9B7F-F175F5A2DCE0}"/>
              </a:ext>
            </a:extLst>
          </p:cNvPr>
          <p:cNvCxnSpPr/>
          <p:nvPr/>
        </p:nvCxnSpPr>
        <p:spPr>
          <a:xfrm>
            <a:off x="3958675" y="2798427"/>
            <a:ext cx="0" cy="169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B9802E90-A116-463E-A589-0C4834D8F871}"/>
              </a:ext>
            </a:extLst>
          </p:cNvPr>
          <p:cNvCxnSpPr>
            <a:cxnSpLocks/>
            <a:stCxn id="4" idx="3"/>
            <a:endCxn id="1026" idx="1"/>
          </p:cNvCxnSpPr>
          <p:nvPr/>
        </p:nvCxnSpPr>
        <p:spPr>
          <a:xfrm flipV="1">
            <a:off x="3958675" y="3539821"/>
            <a:ext cx="1667070" cy="10652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102E6A73-A9B6-4D66-9D70-6EAD067E19CF}"/>
              </a:ext>
            </a:extLst>
          </p:cNvPr>
          <p:cNvSpPr txBox="1"/>
          <p:nvPr/>
        </p:nvSpPr>
        <p:spPr>
          <a:xfrm>
            <a:off x="500821" y="1013716"/>
            <a:ext cx="814235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dirty="0"/>
              <a:t>Première approche : numériser le signal FI par une carte son d’un ordinateur</a:t>
            </a:r>
          </a:p>
          <a:p>
            <a:r>
              <a:rPr lang="fr-FR" sz="2000" dirty="0"/>
              <a:t>Puis traiter le signal audio enregistré pour le démoduler</a:t>
            </a:r>
          </a:p>
        </p:txBody>
      </p:sp>
    </p:spTree>
    <p:extLst>
      <p:ext uri="{BB962C8B-B14F-4D97-AF65-F5344CB8AC3E}">
        <p14:creationId xmlns:p14="http://schemas.microsoft.com/office/powerpoint/2010/main" val="130326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Ã©sultat de recherche d'images pour &quot;take a photo&quot;">
            <a:extLst>
              <a:ext uri="{FF2B5EF4-FFF2-40B4-BE49-F238E27FC236}">
                <a16:creationId xmlns:a16="http://schemas.microsoft.com/office/drawing/2014/main" id="{5BE57057-F5DE-4199-BDBF-B39E7D07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8179" y="2593393"/>
            <a:ext cx="1537471" cy="102419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0D11E3A-7D1F-4814-8F05-AE36D05E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processus de numérisation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E6D07E-7CAC-48DF-A142-66A0E724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47" y="3790993"/>
            <a:ext cx="5212053" cy="2157354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Echantillonnage : mesure régulière de la tension observée</a:t>
            </a:r>
          </a:p>
          <a:p>
            <a:endParaRPr lang="fr-FR" dirty="0"/>
          </a:p>
          <a:p>
            <a:r>
              <a:rPr lang="fr-FR" dirty="0"/>
              <a:t>En entrée : un signal </a:t>
            </a:r>
            <a:r>
              <a:rPr lang="fr-FR" b="1" dirty="0"/>
              <a:t>continu</a:t>
            </a:r>
          </a:p>
          <a:p>
            <a:r>
              <a:rPr lang="fr-FR" dirty="0"/>
              <a:t>En sortie : un signal </a:t>
            </a:r>
            <a:r>
              <a:rPr lang="fr-FR" b="1" dirty="0"/>
              <a:t>discret</a:t>
            </a:r>
          </a:p>
        </p:txBody>
      </p:sp>
      <p:pic>
        <p:nvPicPr>
          <p:cNvPr id="2050" name="Picture 2" descr="RÃ©sultat de recherche d'images pour &quot;analog voltmeter&quot;">
            <a:extLst>
              <a:ext uri="{FF2B5EF4-FFF2-40B4-BE49-F238E27FC236}">
                <a16:creationId xmlns:a16="http://schemas.microsoft.com/office/drawing/2014/main" id="{DF9DC2E0-BE45-4F79-843D-32A48489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6818" y="1797084"/>
            <a:ext cx="2101817" cy="9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AC66F69-1F69-4AA3-B8F1-A4D42CE4FA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351" y="1712750"/>
            <a:ext cx="3539412" cy="1146110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034DA14B-1592-479C-B4C2-B047D4CAB061}"/>
              </a:ext>
            </a:extLst>
          </p:cNvPr>
          <p:cNvSpPr/>
          <p:nvPr/>
        </p:nvSpPr>
        <p:spPr>
          <a:xfrm>
            <a:off x="3756219" y="2124368"/>
            <a:ext cx="280599" cy="186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6" name="Picture 8" descr="RÃ©sultat de recherche d'images pour &quot;metronome&quot;">
            <a:extLst>
              <a:ext uri="{FF2B5EF4-FFF2-40B4-BE49-F238E27FC236}">
                <a16:creationId xmlns:a16="http://schemas.microsoft.com/office/drawing/2014/main" id="{ECEA4F47-888F-4716-907A-A3BC33F9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585" y="1768798"/>
            <a:ext cx="902931" cy="9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CC1F61A6-7CF0-4057-B8A5-CCFCBE3D2845}"/>
              </a:ext>
            </a:extLst>
          </p:cNvPr>
          <p:cNvCxnSpPr>
            <a:stCxn id="2056" idx="2"/>
            <a:endCxn id="2054" idx="3"/>
          </p:cNvCxnSpPr>
          <p:nvPr/>
        </p:nvCxnSpPr>
        <p:spPr>
          <a:xfrm rot="5400000">
            <a:off x="7619471" y="2487909"/>
            <a:ext cx="433760" cy="801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RÃ©sultat de recherche d'images pour &quot;taking notes&quot;">
            <a:extLst>
              <a:ext uri="{FF2B5EF4-FFF2-40B4-BE49-F238E27FC236}">
                <a16:creationId xmlns:a16="http://schemas.microsoft.com/office/drawing/2014/main" id="{3DD0D772-731A-4E54-B6AF-1C6B89446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082" y="4136917"/>
            <a:ext cx="1707649" cy="97744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EB7F4CF-2060-41B8-BEAD-153F7E10AC66}"/>
              </a:ext>
            </a:extLst>
          </p:cNvPr>
          <p:cNvCxnSpPr>
            <a:cxnSpLocks/>
          </p:cNvCxnSpPr>
          <p:nvPr/>
        </p:nvCxnSpPr>
        <p:spPr>
          <a:xfrm flipH="1" flipV="1">
            <a:off x="5034180" y="2684005"/>
            <a:ext cx="905539" cy="61799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0A3A2E7-9546-46BE-8364-D40CC8195BF0}"/>
              </a:ext>
            </a:extLst>
          </p:cNvPr>
          <p:cNvCxnSpPr>
            <a:cxnSpLocks/>
          </p:cNvCxnSpPr>
          <p:nvPr/>
        </p:nvCxnSpPr>
        <p:spPr>
          <a:xfrm flipH="1">
            <a:off x="6911269" y="3498851"/>
            <a:ext cx="1" cy="8640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0D44B724-3888-4BFB-9CFF-5D7EF25C943E}"/>
              </a:ext>
            </a:extLst>
          </p:cNvPr>
          <p:cNvSpPr txBox="1"/>
          <p:nvPr/>
        </p:nvSpPr>
        <p:spPr>
          <a:xfrm rot="19161594">
            <a:off x="7429302" y="1537031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Toc… Toc… Toc…</a:t>
            </a:r>
          </a:p>
        </p:txBody>
      </p:sp>
    </p:spTree>
    <p:extLst>
      <p:ext uri="{BB962C8B-B14F-4D97-AF65-F5344CB8AC3E}">
        <p14:creationId xmlns:p14="http://schemas.microsoft.com/office/powerpoint/2010/main" val="39234561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èm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1526</Words>
  <Application>Microsoft Office PowerPoint</Application>
  <PresentationFormat>Affichage à l'écran (4:3)</PresentationFormat>
  <Paragraphs>337</Paragraphs>
  <Slides>66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Thème Office</vt:lpstr>
      <vt:lpstr>SDR : La radio logicielle </vt:lpstr>
      <vt:lpstr>Objectif de cette présentation</vt:lpstr>
      <vt:lpstr>Objectif de cette présentation</vt:lpstr>
      <vt:lpstr>Introduction</vt:lpstr>
      <vt:lpstr>Récepteur radio </vt:lpstr>
      <vt:lpstr>Sélection du signal utile</vt:lpstr>
      <vt:lpstr>Exemple : démoduler l’AM</vt:lpstr>
      <vt:lpstr>Numériser la FI</vt:lpstr>
      <vt:lpstr>Le processus de numérisation</vt:lpstr>
      <vt:lpstr>Le signal discret</vt:lpstr>
      <vt:lpstr>Quizz</vt:lpstr>
      <vt:lpstr>Fréquence d’échantillonnage</vt:lpstr>
      <vt:lpstr>Signal périodique</vt:lpstr>
      <vt:lpstr>Nyquist et Shannon</vt:lpstr>
      <vt:lpstr>Aliasing (le repliement)</vt:lpstr>
      <vt:lpstr>Echantillonnage complexe</vt:lpstr>
      <vt:lpstr>2 mesures ?</vt:lpstr>
      <vt:lpstr>2 mesures…  Oui ou non ?</vt:lpstr>
      <vt:lpstr>sin(x) et cos(x)</vt:lpstr>
      <vt:lpstr>En pratique on fait</vt:lpstr>
      <vt:lpstr>Signal réel ou complexe</vt:lpstr>
      <vt:lpstr>En prime</vt:lpstr>
      <vt:lpstr>Spectre réel / spectre complexe</vt:lpstr>
      <vt:lpstr>La numérisation des signaux</vt:lpstr>
      <vt:lpstr>Mesure au « bout du coax »</vt:lpstr>
      <vt:lpstr>Saturation à l’entrée</vt:lpstr>
      <vt:lpstr>Conséquences de la saturation</vt:lpstr>
      <vt:lpstr>Dynamique</vt:lpstr>
      <vt:lpstr>Horloge de numérisation : Jitter</vt:lpstr>
      <vt:lpstr>Le spectre de Fourier</vt:lpstr>
      <vt:lpstr>Harmoniques</vt:lpstr>
      <vt:lpstr>Combinaison des harmoniques</vt:lpstr>
      <vt:lpstr>Synthétiser un signal</vt:lpstr>
      <vt:lpstr>Décomposer un signal</vt:lpstr>
      <vt:lpstr>Synthétiser/Décomposer</vt:lpstr>
      <vt:lpstr>Architecture des SDR</vt:lpstr>
      <vt:lpstr>SDR à conversion directe</vt:lpstr>
      <vt:lpstr>Exemple : clé USB RTLSDR</vt:lpstr>
      <vt:lpstr>Points faibles</vt:lpstr>
      <vt:lpstr>SDR à échantillonnage direct</vt:lpstr>
      <vt:lpstr>SDR à échantillonnage direct</vt:lpstr>
      <vt:lpstr>Logiciels « SDR »</vt:lpstr>
      <vt:lpstr>Les complexes qui simplifient</vt:lpstr>
      <vt:lpstr>Et donc ? AM … FM … </vt:lpstr>
      <vt:lpstr>Démoduler = calculer</vt:lpstr>
      <vt:lpstr>Logiciel SDR : exemple HDSDR</vt:lpstr>
      <vt:lpstr>Affichage du spectre</vt:lpstr>
      <vt:lpstr>Le waterfall et la FFT</vt:lpstr>
      <vt:lpstr>Le Waterfall (chute d’eau)</vt:lpstr>
      <vt:lpstr>En résumé jusqu’à présent</vt:lpstr>
      <vt:lpstr>Sélection de la bande utile</vt:lpstr>
      <vt:lpstr>Le VFO</vt:lpstr>
      <vt:lpstr>Le mixage</vt:lpstr>
      <vt:lpstr>Extraction de la bande « utile »</vt:lpstr>
      <vt:lpstr>Introduction au filtre FIR</vt:lpstr>
      <vt:lpstr>Le filtrage « FIR »</vt:lpstr>
      <vt:lpstr>Exemple de FIR</vt:lpstr>
      <vt:lpstr>Avoir la bonne longueur…</vt:lpstr>
      <vt:lpstr>5060 coefficients, et alors ?</vt:lpstr>
      <vt:lpstr>20 Giga Flops pour filtrer ?</vt:lpstr>
      <vt:lpstr>En résumé jusqu’à présent…</vt:lpstr>
      <vt:lpstr>Points à retenir</vt:lpstr>
      <vt:lpstr>Quel avenir pour la SDR ?</vt:lpstr>
      <vt:lpstr>Filtrage adaptatif</vt:lpstr>
      <vt:lpstr>FFC</vt:lpstr>
      <vt:lpstr>Antibrouillage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2019-03-24T09:41:48Z</dcterms:created>
  <dcterms:modified xsi:type="dcterms:W3CDTF">2019-03-24T09:42:03Z</dcterms:modified>
</cp:coreProperties>
</file>